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23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77" r:id="rId10"/>
    <p:sldId id="278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58" r:id="rId22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97" autoAdjust="0"/>
    <p:restoredTop sz="94660"/>
  </p:normalViewPr>
  <p:slideViewPr>
    <p:cSldViewPr snapToGrid="0">
      <p:cViewPr varScale="1">
        <p:scale>
          <a:sx n="70" d="100"/>
          <a:sy n="70" d="100"/>
        </p:scale>
        <p:origin x="135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64705994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742916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894257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303486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248542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88815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558251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120183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842500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4778756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3551041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901653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84634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6257113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863132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828796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079136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971414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642702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355818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296763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978793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Capa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Shape 1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Shape 13"/>
          <p:cNvSpPr/>
          <p:nvPr/>
        </p:nvSpPr>
        <p:spPr>
          <a:xfrm>
            <a:off x="0" y="4300750"/>
            <a:ext cx="9144000" cy="2557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" name="Shape 14"/>
          <p:cNvSpPr txBox="1"/>
          <p:nvPr/>
        </p:nvSpPr>
        <p:spPr>
          <a:xfrm>
            <a:off x="1076431" y="4329112"/>
            <a:ext cx="6962700" cy="1365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endParaRPr sz="3600">
              <a:solidFill>
                <a:srgbClr val="005F37"/>
              </a:solidFill>
            </a:endParaRPr>
          </a:p>
        </p:txBody>
      </p:sp>
      <p:sp>
        <p:nvSpPr>
          <p:cNvPr id="15" name="Shape 15"/>
          <p:cNvSpPr txBox="1"/>
          <p:nvPr/>
        </p:nvSpPr>
        <p:spPr>
          <a:xfrm>
            <a:off x="1094581" y="5694362"/>
            <a:ext cx="6926400" cy="72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342900" lvl="0" algn="ctr" rtl="0">
              <a:spcBef>
                <a:spcPts val="0"/>
              </a:spcBef>
              <a:buNone/>
            </a:pPr>
            <a:endParaRPr sz="2400">
              <a:solidFill>
                <a:srgbClr val="82C55B"/>
              </a:solidFill>
            </a:endParaRPr>
          </a:p>
        </p:txBody>
      </p:sp>
      <p:sp>
        <p:nvSpPr>
          <p:cNvPr id="16" name="Shape 16"/>
          <p:cNvSpPr txBox="1"/>
          <p:nvPr/>
        </p:nvSpPr>
        <p:spPr>
          <a:xfrm>
            <a:off x="1094581" y="5694362"/>
            <a:ext cx="6926400" cy="72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342900" lvl="0" algn="ctr" rtl="0">
              <a:spcBef>
                <a:spcPts val="0"/>
              </a:spcBef>
              <a:buNone/>
            </a:pPr>
            <a:endParaRPr sz="2400">
              <a:solidFill>
                <a:srgbClr val="82C55B"/>
              </a:solidFill>
            </a:endParaRPr>
          </a:p>
        </p:txBody>
      </p:sp>
      <p:pic>
        <p:nvPicPr>
          <p:cNvPr id="17" name="Shape 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90875" y="1330112"/>
            <a:ext cx="1905000" cy="1733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Shape 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72875" y="1515837"/>
            <a:ext cx="1847850" cy="13620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9" name="Shape 19"/>
          <p:cNvCxnSpPr/>
          <p:nvPr/>
        </p:nvCxnSpPr>
        <p:spPr>
          <a:xfrm>
            <a:off x="1233487" y="5908675"/>
            <a:ext cx="6675300" cy="0"/>
          </a:xfrm>
          <a:prstGeom prst="straightConnector1">
            <a:avLst/>
          </a:prstGeom>
          <a:noFill/>
          <a:ln w="19050" cap="flat" cmpd="sng">
            <a:solidFill>
              <a:srgbClr val="005F37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0" name="Shape 20"/>
          <p:cNvSpPr txBox="1">
            <a:spLocks noGrp="1"/>
          </p:cNvSpPr>
          <p:nvPr>
            <p:ph type="ctrTitle"/>
          </p:nvPr>
        </p:nvSpPr>
        <p:spPr>
          <a:xfrm>
            <a:off x="311700" y="4503075"/>
            <a:ext cx="8520600" cy="1267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ubTitle" idx="1"/>
          </p:nvPr>
        </p:nvSpPr>
        <p:spPr>
          <a:xfrm>
            <a:off x="311700" y="6029650"/>
            <a:ext cx="8520600" cy="562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2C55B"/>
              </a:buClr>
              <a:buSzPct val="100000"/>
              <a:buNone/>
              <a:defRPr sz="2400">
                <a:solidFill>
                  <a:srgbClr val="82C55B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Titulo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ópico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311700" y="1202966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311700" y="1917633"/>
            <a:ext cx="8520600" cy="4555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490250" y="776025"/>
            <a:ext cx="6367800" cy="60819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rtl="0">
              <a:spcBef>
                <a:spcPts val="0"/>
              </a:spcBef>
              <a:buSzPct val="100000"/>
              <a:defRPr sz="4800"/>
            </a:lvl1pPr>
            <a:lvl2pPr lvl="1" rtl="0">
              <a:spcBef>
                <a:spcPts val="0"/>
              </a:spcBef>
              <a:buSzPct val="100000"/>
              <a:defRPr sz="4800"/>
            </a:lvl2pPr>
            <a:lvl3pPr lvl="2" rtl="0">
              <a:spcBef>
                <a:spcPts val="0"/>
              </a:spcBef>
              <a:buSzPct val="100000"/>
              <a:defRPr sz="4800"/>
            </a:lvl3pPr>
            <a:lvl4pPr lvl="3" rtl="0">
              <a:spcBef>
                <a:spcPts val="0"/>
              </a:spcBef>
              <a:buSzPct val="100000"/>
              <a:defRPr sz="4800"/>
            </a:lvl4pPr>
            <a:lvl5pPr lvl="4" rtl="0">
              <a:spcBef>
                <a:spcPts val="0"/>
              </a:spcBef>
              <a:buSzPct val="100000"/>
              <a:defRPr sz="4800"/>
            </a:lvl5pPr>
            <a:lvl6pPr lvl="5" rtl="0">
              <a:spcBef>
                <a:spcPts val="0"/>
              </a:spcBef>
              <a:buSzPct val="100000"/>
              <a:defRPr sz="4800"/>
            </a:lvl6pPr>
            <a:lvl7pPr lvl="6" rtl="0">
              <a:spcBef>
                <a:spcPts val="0"/>
              </a:spcBef>
              <a:buSzPct val="100000"/>
              <a:defRPr sz="4800"/>
            </a:lvl7pPr>
            <a:lvl8pPr lvl="7" rtl="0">
              <a:spcBef>
                <a:spcPts val="0"/>
              </a:spcBef>
              <a:buSzPct val="100000"/>
              <a:defRPr sz="4800"/>
            </a:lvl8pPr>
            <a:lvl9pPr lvl="8" rtl="0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parador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Assinatura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Shape 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Shape 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90875" y="2562212"/>
            <a:ext cx="1905000" cy="1733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Shape 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72875" y="2747937"/>
            <a:ext cx="1847850" cy="1362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1202966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rgbClr val="005F37"/>
              </a:buClr>
              <a:buSzPct val="100000"/>
              <a:buNone/>
              <a:defRPr sz="2800">
                <a:solidFill>
                  <a:srgbClr val="005F37"/>
                </a:solidFill>
              </a:defRPr>
            </a:lvl1pPr>
            <a:lvl2pPr lvl="1">
              <a:spcBef>
                <a:spcPts val="0"/>
              </a:spcBef>
              <a:buClr>
                <a:srgbClr val="005F37"/>
              </a:buClr>
              <a:buSzPct val="100000"/>
              <a:buNone/>
              <a:defRPr sz="2800">
                <a:solidFill>
                  <a:srgbClr val="005F37"/>
                </a:solidFill>
              </a:defRPr>
            </a:lvl2pPr>
            <a:lvl3pPr lvl="2">
              <a:spcBef>
                <a:spcPts val="0"/>
              </a:spcBef>
              <a:buClr>
                <a:srgbClr val="005F37"/>
              </a:buClr>
              <a:buSzPct val="100000"/>
              <a:buNone/>
              <a:defRPr sz="2800">
                <a:solidFill>
                  <a:srgbClr val="005F37"/>
                </a:solidFill>
              </a:defRPr>
            </a:lvl3pPr>
            <a:lvl4pPr lvl="3">
              <a:spcBef>
                <a:spcPts val="0"/>
              </a:spcBef>
              <a:buClr>
                <a:srgbClr val="005F37"/>
              </a:buClr>
              <a:buSzPct val="100000"/>
              <a:buNone/>
              <a:defRPr sz="2800">
                <a:solidFill>
                  <a:srgbClr val="005F37"/>
                </a:solidFill>
              </a:defRPr>
            </a:lvl4pPr>
            <a:lvl5pPr lvl="4">
              <a:spcBef>
                <a:spcPts val="0"/>
              </a:spcBef>
              <a:buClr>
                <a:srgbClr val="005F37"/>
              </a:buClr>
              <a:buSzPct val="100000"/>
              <a:buNone/>
              <a:defRPr sz="2800">
                <a:solidFill>
                  <a:srgbClr val="005F37"/>
                </a:solidFill>
              </a:defRPr>
            </a:lvl5pPr>
            <a:lvl6pPr lvl="5">
              <a:spcBef>
                <a:spcPts val="0"/>
              </a:spcBef>
              <a:buClr>
                <a:srgbClr val="005F37"/>
              </a:buClr>
              <a:buSzPct val="100000"/>
              <a:buNone/>
              <a:defRPr sz="2800">
                <a:solidFill>
                  <a:srgbClr val="005F37"/>
                </a:solidFill>
              </a:defRPr>
            </a:lvl6pPr>
            <a:lvl7pPr lvl="6">
              <a:spcBef>
                <a:spcPts val="0"/>
              </a:spcBef>
              <a:buClr>
                <a:srgbClr val="005F37"/>
              </a:buClr>
              <a:buSzPct val="100000"/>
              <a:buNone/>
              <a:defRPr sz="2800">
                <a:solidFill>
                  <a:srgbClr val="005F37"/>
                </a:solidFill>
              </a:defRPr>
            </a:lvl7pPr>
            <a:lvl8pPr lvl="7">
              <a:spcBef>
                <a:spcPts val="0"/>
              </a:spcBef>
              <a:buClr>
                <a:srgbClr val="005F37"/>
              </a:buClr>
              <a:buSzPct val="100000"/>
              <a:buNone/>
              <a:defRPr sz="2800">
                <a:solidFill>
                  <a:srgbClr val="005F37"/>
                </a:solidFill>
              </a:defRPr>
            </a:lvl8pPr>
            <a:lvl9pPr lvl="8">
              <a:spcBef>
                <a:spcPts val="0"/>
              </a:spcBef>
              <a:buClr>
                <a:srgbClr val="005F37"/>
              </a:buClr>
              <a:buSzPct val="100000"/>
              <a:buNone/>
              <a:defRPr sz="2800">
                <a:solidFill>
                  <a:srgbClr val="005F37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917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5F37"/>
              </a:buClr>
              <a:buSzPct val="100000"/>
              <a:defRPr sz="1800">
                <a:solidFill>
                  <a:srgbClr val="005F37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defRPr>
                <a:solidFill>
                  <a:srgbClr val="82C55B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defRPr>
                <a:solidFill>
                  <a:srgbClr val="82C55B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defRPr>
                <a:solidFill>
                  <a:srgbClr val="82C55B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defRPr>
                <a:solidFill>
                  <a:srgbClr val="82C55B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defRPr>
                <a:solidFill>
                  <a:srgbClr val="82C55B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defRPr>
                <a:solidFill>
                  <a:srgbClr val="82C55B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defRPr>
                <a:solidFill>
                  <a:srgbClr val="82C55B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defRPr>
                <a:solidFill>
                  <a:srgbClr val="82C55B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/>
          <p:nvPr/>
        </p:nvSpPr>
        <p:spPr>
          <a:xfrm>
            <a:off x="0" y="0"/>
            <a:ext cx="9144000" cy="776100"/>
          </a:xfrm>
          <a:prstGeom prst="rect">
            <a:avLst/>
          </a:prstGeom>
          <a:solidFill>
            <a:srgbClr val="82C55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9" name="Shape 9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97125" y="121350"/>
            <a:ext cx="723900" cy="533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Shape 10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7221037" y="197550"/>
            <a:ext cx="1704975" cy="3810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ctrTitle"/>
          </p:nvPr>
        </p:nvSpPr>
        <p:spPr>
          <a:xfrm>
            <a:off x="1177636" y="4503075"/>
            <a:ext cx="6788728" cy="1267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/>
            <a:r>
              <a:rPr lang="pt-BR" dirty="0" smtClean="0"/>
              <a:t>Manual de Aplicação da Avaliação de Desempenho</a:t>
            </a:r>
            <a:endParaRPr lang="pt-BR" dirty="0"/>
          </a:p>
        </p:txBody>
      </p:sp>
      <p:sp>
        <p:nvSpPr>
          <p:cNvPr id="39" name="Shape 39"/>
          <p:cNvSpPr txBox="1">
            <a:spLocks noGrp="1"/>
          </p:cNvSpPr>
          <p:nvPr>
            <p:ph type="subTitle" idx="1"/>
          </p:nvPr>
        </p:nvSpPr>
        <p:spPr>
          <a:xfrm>
            <a:off x="311700" y="5918810"/>
            <a:ext cx="8520600" cy="562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/>
            <a:r>
              <a:rPr lang="pt-BR" dirty="0"/>
              <a:t>Gestão de Pessoas</a:t>
            </a:r>
          </a:p>
          <a:p>
            <a:pPr lvl="0"/>
            <a:r>
              <a:rPr lang="pt-BR" dirty="0" smtClean="0"/>
              <a:t>Maio/2019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45"/>
          <p:cNvSpPr txBox="1">
            <a:spLocks/>
          </p:cNvSpPr>
          <p:nvPr/>
        </p:nvSpPr>
        <p:spPr>
          <a:xfrm>
            <a:off x="311700" y="1003233"/>
            <a:ext cx="8520600" cy="186465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5F37"/>
              </a:buClr>
              <a:buSzPct val="100000"/>
              <a:buNone/>
              <a:defRPr sz="1800" b="0" i="0" u="none" strike="noStrike" cap="none">
                <a:solidFill>
                  <a:srgbClr val="005F3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endParaRPr lang="pt-BR" sz="1400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700" y="849874"/>
            <a:ext cx="8520600" cy="587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666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45"/>
          <p:cNvSpPr txBox="1">
            <a:spLocks/>
          </p:cNvSpPr>
          <p:nvPr/>
        </p:nvSpPr>
        <p:spPr>
          <a:xfrm>
            <a:off x="311700" y="1003233"/>
            <a:ext cx="8520600" cy="186465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5F37"/>
              </a:buClr>
              <a:buSzPct val="100000"/>
              <a:buNone/>
              <a:defRPr sz="1800" b="0" i="0" u="none" strike="noStrike" cap="none">
                <a:solidFill>
                  <a:srgbClr val="005F3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sz="1400" dirty="0"/>
              <a:t>As notas variam de 1 a 10, sendo 1 a pior nota e 10 a melhor nota. Você precisará justificar, obrigatoriamente, as respostas que atribuir às notas 1, 2, 9 e 10:</a:t>
            </a:r>
            <a:br>
              <a:rPr lang="pt-BR" sz="1400" dirty="0"/>
            </a:br>
            <a:r>
              <a:rPr lang="pt-BR" sz="1400" dirty="0"/>
              <a:t/>
            </a:r>
            <a:br>
              <a:rPr lang="pt-BR" sz="1400" dirty="0"/>
            </a:br>
            <a:r>
              <a:rPr lang="pt-BR" sz="900" dirty="0"/>
              <a:t/>
            </a:r>
            <a:br>
              <a:rPr lang="pt-BR" sz="900" dirty="0"/>
            </a:br>
            <a:endParaRPr lang="pt-BR" sz="1400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38363"/>
            <a:ext cx="9144000" cy="4719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3849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45"/>
          <p:cNvSpPr txBox="1">
            <a:spLocks/>
          </p:cNvSpPr>
          <p:nvPr/>
        </p:nvSpPr>
        <p:spPr>
          <a:xfrm>
            <a:off x="311700" y="1003233"/>
            <a:ext cx="8520600" cy="186465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5F37"/>
              </a:buClr>
              <a:buSzPct val="100000"/>
              <a:buNone/>
              <a:defRPr sz="1800" b="0" i="0" u="none" strike="noStrike" cap="none">
                <a:solidFill>
                  <a:srgbClr val="005F3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sz="1400" dirty="0"/>
              <a:t>Lembrando que você pode justificar as não obrigatórias, caso queira, para que possa manter um registro de todas as suas observações:</a:t>
            </a:r>
            <a:br>
              <a:rPr lang="pt-BR" sz="1400" dirty="0"/>
            </a:br>
            <a:r>
              <a:rPr lang="pt-BR" sz="1400" dirty="0"/>
              <a:t/>
            </a:r>
            <a:br>
              <a:rPr lang="pt-BR" sz="1400" dirty="0"/>
            </a:br>
            <a:r>
              <a:rPr lang="pt-BR" sz="900" dirty="0"/>
              <a:t/>
            </a:r>
            <a:br>
              <a:rPr lang="pt-BR" sz="900" dirty="0"/>
            </a:br>
            <a:endParaRPr lang="pt-BR" sz="1400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24050"/>
            <a:ext cx="9144000" cy="493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55830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45"/>
          <p:cNvSpPr txBox="1">
            <a:spLocks/>
          </p:cNvSpPr>
          <p:nvPr/>
        </p:nvSpPr>
        <p:spPr>
          <a:xfrm>
            <a:off x="311700" y="1003233"/>
            <a:ext cx="8520600" cy="186465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5F37"/>
              </a:buClr>
              <a:buSzPct val="100000"/>
              <a:buNone/>
              <a:defRPr sz="1800" b="0" i="0" u="none" strike="noStrike" cap="none">
                <a:solidFill>
                  <a:srgbClr val="005F3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altLang="pt-BR" sz="1400" dirty="0">
                <a:latin typeface="Arial" panose="020B0604020202020204" pitchFamily="34" charset="0"/>
                <a:cs typeface="Arial" panose="020B0604020202020204" pitchFamily="34" charset="0"/>
              </a:rPr>
              <a:t>Ao responder todos os itens da avaliação, </a:t>
            </a:r>
            <a:r>
              <a:rPr lang="pt-BR" altLang="pt-BR" sz="1400" b="1" dirty="0">
                <a:latin typeface="Arial" panose="020B0604020202020204" pitchFamily="34" charset="0"/>
                <a:cs typeface="Arial" panose="020B0604020202020204" pitchFamily="34" charset="0"/>
              </a:rPr>
              <a:t>você tem a opção de salvar, caso necessário, para continuar posteriormente. Porém, a avaliação somente será considerada </a:t>
            </a:r>
            <a:r>
              <a:rPr lang="pt-BR" altLang="pt-BR" sz="1400" b="1" u="sng" dirty="0">
                <a:latin typeface="Arial" panose="020B0604020202020204" pitchFamily="34" charset="0"/>
                <a:cs typeface="Arial" panose="020B0604020202020204" pitchFamily="34" charset="0"/>
              </a:rPr>
              <a:t>realizada</a:t>
            </a:r>
            <a:r>
              <a:rPr lang="pt-BR" altLang="pt-BR" sz="1400" b="1" dirty="0">
                <a:latin typeface="Arial" panose="020B0604020202020204" pitchFamily="34" charset="0"/>
                <a:cs typeface="Arial" panose="020B0604020202020204" pitchFamily="34" charset="0"/>
              </a:rPr>
              <a:t> ao clicar no campo “</a:t>
            </a:r>
            <a:r>
              <a:rPr lang="pt-BR" altLang="pt-BR" sz="1400" b="1" u="sng" dirty="0">
                <a:latin typeface="Arial" panose="020B0604020202020204" pitchFamily="34" charset="0"/>
                <a:cs typeface="Arial" panose="020B0604020202020204" pitchFamily="34" charset="0"/>
              </a:rPr>
              <a:t>finalizar</a:t>
            </a:r>
            <a:r>
              <a:rPr lang="pt-BR" altLang="pt-BR" sz="900" b="1" dirty="0">
                <a:latin typeface="Arial" panose="020B0604020202020204" pitchFamily="34" charset="0"/>
                <a:cs typeface="Arial" panose="020B0604020202020204" pitchFamily="34" charset="0"/>
              </a:rPr>
              <a:t>”.</a:t>
            </a:r>
            <a:r>
              <a:rPr lang="pt-BR" altLang="pt-BR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altLang="pt-B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Note </a:t>
            </a:r>
            <a:r>
              <a:rPr lang="pt-BR" altLang="pt-BR" sz="1400" dirty="0">
                <a:latin typeface="Arial" panose="020B0604020202020204" pitchFamily="34" charset="0"/>
                <a:cs typeface="Arial" panose="020B0604020202020204" pitchFamily="34" charset="0"/>
              </a:rPr>
              <a:t>que a nota da avaliação atribuída para aquele empregado aparecerá abaixo da identificação “Av. Gestor” à medida em que for realizando a avaliação:</a:t>
            </a:r>
            <a:endParaRPr lang="pt-BR" sz="1400" dirty="0"/>
          </a:p>
        </p:txBody>
      </p:sp>
      <p:pic>
        <p:nvPicPr>
          <p:cNvPr id="4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" y="2197100"/>
            <a:ext cx="9112250" cy="466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36330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45"/>
          <p:cNvSpPr txBox="1">
            <a:spLocks/>
          </p:cNvSpPr>
          <p:nvPr/>
        </p:nvSpPr>
        <p:spPr>
          <a:xfrm>
            <a:off x="311700" y="1003233"/>
            <a:ext cx="8520600" cy="186465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5F37"/>
              </a:buClr>
              <a:buSzPct val="100000"/>
              <a:buNone/>
              <a:defRPr sz="1800" b="0" i="0" u="none" strike="noStrike" cap="none">
                <a:solidFill>
                  <a:srgbClr val="005F3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altLang="pt-BR" sz="1400" dirty="0">
                <a:latin typeface="Arial" panose="020B0604020202020204" pitchFamily="34" charset="0"/>
                <a:cs typeface="Arial" panose="020B0604020202020204" pitchFamily="34" charset="0"/>
              </a:rPr>
              <a:t>Ao finalizar, aparecerá a confirmação de que a avaliação do seu subordinado foi finalizada conforme mensagem: “Detalhes de execução: A avaliação do avaliado...... foi finalizada com sucesso”. Clique em fechar para sair da tela.</a:t>
            </a:r>
            <a:br>
              <a:rPr lang="pt-BR" altLang="pt-BR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BR" sz="1400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463" y="2147888"/>
            <a:ext cx="9161463" cy="471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21437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45"/>
          <p:cNvSpPr txBox="1">
            <a:spLocks/>
          </p:cNvSpPr>
          <p:nvPr/>
        </p:nvSpPr>
        <p:spPr>
          <a:xfrm>
            <a:off x="311700" y="1003233"/>
            <a:ext cx="8520600" cy="186465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5F37"/>
              </a:buClr>
              <a:buSzPct val="100000"/>
              <a:buNone/>
              <a:defRPr sz="1800" b="0" i="0" u="none" strike="noStrike" cap="none">
                <a:solidFill>
                  <a:srgbClr val="005F3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defRPr/>
            </a:pPr>
            <a:r>
              <a:rPr lang="pt-BR" sz="1400" dirty="0"/>
              <a:t>Uma vez que seu empregado realizar a avaliação dele, você receberá um e-mail, conforme modelo abaixo, informando que a avaliação consensual encontra-se disponível para preenchimento: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3"/>
          <a:srcRect l="26893" t="39328" r="28597" b="16193"/>
          <a:stretch/>
        </p:blipFill>
        <p:spPr>
          <a:xfrm>
            <a:off x="694012" y="1935562"/>
            <a:ext cx="7755976" cy="4357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8190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45"/>
          <p:cNvSpPr txBox="1">
            <a:spLocks/>
          </p:cNvSpPr>
          <p:nvPr/>
        </p:nvSpPr>
        <p:spPr>
          <a:xfrm>
            <a:off x="311700" y="1003233"/>
            <a:ext cx="8520600" cy="186465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5F37"/>
              </a:buClr>
              <a:buSzPct val="100000"/>
              <a:buNone/>
              <a:defRPr sz="1800" b="0" i="0" u="none" strike="noStrike" cap="none">
                <a:solidFill>
                  <a:srgbClr val="005F3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defRPr/>
            </a:pPr>
            <a:r>
              <a:rPr lang="pt-BR" altLang="pt-BR" sz="1400" dirty="0">
                <a:latin typeface="Arial" panose="020B0604020202020204" pitchFamily="34" charset="0"/>
                <a:cs typeface="Arial" panose="020B0604020202020204" pitchFamily="34" charset="0"/>
              </a:rPr>
              <a:t>E no Portal já aparecerá que está disponível a avaliação consensual para ser realizada:</a:t>
            </a:r>
            <a:br>
              <a:rPr lang="pt-BR" altLang="pt-BR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BR" dirty="0"/>
          </a:p>
        </p:txBody>
      </p:sp>
      <p:pic>
        <p:nvPicPr>
          <p:cNvPr id="11" name="Imagem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13"/>
          <a:stretch/>
        </p:blipFill>
        <p:spPr bwMode="auto">
          <a:xfrm>
            <a:off x="0" y="2176174"/>
            <a:ext cx="9150350" cy="4681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80888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45"/>
          <p:cNvSpPr txBox="1">
            <a:spLocks/>
          </p:cNvSpPr>
          <p:nvPr/>
        </p:nvSpPr>
        <p:spPr>
          <a:xfrm>
            <a:off x="311700" y="1003233"/>
            <a:ext cx="8520600" cy="186465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5F37"/>
              </a:buClr>
              <a:buSzPct val="100000"/>
              <a:buNone/>
              <a:defRPr sz="1800" b="0" i="0" u="none" strike="noStrike" cap="none">
                <a:solidFill>
                  <a:srgbClr val="005F3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defRPr/>
            </a:pPr>
            <a:r>
              <a:rPr lang="pt-BR" sz="1400" dirty="0"/>
              <a:t>Você deverá realizar com seu subordinado a avaliação consensual seguindo o mesmo passo-a-passo adotado anteriormente. Para facilitar, observe que aparecerá a nota que ele atribuiu para si mesmo e a nota que você atribuiu para ele. É possível aqui, também, acessar as justificativas nas respostas da </a:t>
            </a:r>
            <a:r>
              <a:rPr lang="pt-BR" sz="1400" dirty="0" err="1" smtClean="0"/>
              <a:t>autoavaliação</a:t>
            </a:r>
            <a:r>
              <a:rPr lang="pt-BR" sz="1400" dirty="0"/>
              <a:t>, bem como da avaliação do gestor. Lembre-se da importância de adicionar justificativas (comentários) na avaliação consensual. Ao finalizar a avaliação consensual, clique em finalizar:</a:t>
            </a:r>
            <a:br>
              <a:rPr lang="pt-BR" sz="1400" dirty="0"/>
            </a:br>
            <a:endParaRPr lang="pt-BR" dirty="0"/>
          </a:p>
        </p:txBody>
      </p:sp>
      <p:pic>
        <p:nvPicPr>
          <p:cNvPr id="4" name="Imagem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03"/>
          <a:stretch/>
        </p:blipFill>
        <p:spPr bwMode="auto">
          <a:xfrm>
            <a:off x="-7938" y="2327564"/>
            <a:ext cx="9151938" cy="4530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03401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45"/>
          <p:cNvSpPr txBox="1">
            <a:spLocks/>
          </p:cNvSpPr>
          <p:nvPr/>
        </p:nvSpPr>
        <p:spPr>
          <a:xfrm>
            <a:off x="311700" y="1003233"/>
            <a:ext cx="8520600" cy="186465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5F37"/>
              </a:buClr>
              <a:buSzPct val="100000"/>
              <a:buNone/>
              <a:defRPr sz="1800" b="0" i="0" u="none" strike="noStrike" cap="none">
                <a:solidFill>
                  <a:srgbClr val="005F3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defRPr/>
            </a:pPr>
            <a:r>
              <a:rPr lang="pt-BR" altLang="pt-BR" sz="1400" dirty="0">
                <a:latin typeface="Arial" panose="020B0604020202020204" pitchFamily="34" charset="0"/>
                <a:cs typeface="Arial" panose="020B0604020202020204" pitchFamily="34" charset="0"/>
              </a:rPr>
              <a:t>Em seguida, ao atualizar a página no portal, os dois ícones aparecerão na cor verde, indicando que as avaliações foram realizadas com sucesso:</a:t>
            </a:r>
            <a:br>
              <a:rPr lang="pt-BR" altLang="pt-BR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BR" dirty="0"/>
          </a:p>
        </p:txBody>
      </p:sp>
      <p:pic>
        <p:nvPicPr>
          <p:cNvPr id="6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3" y="2197100"/>
            <a:ext cx="9124950" cy="461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84998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45"/>
          <p:cNvSpPr txBox="1">
            <a:spLocks/>
          </p:cNvSpPr>
          <p:nvPr/>
        </p:nvSpPr>
        <p:spPr>
          <a:xfrm>
            <a:off x="311700" y="1003233"/>
            <a:ext cx="8520600" cy="186465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5F37"/>
              </a:buClr>
              <a:buSzPct val="100000"/>
              <a:buNone/>
              <a:defRPr sz="1800" b="0" i="0" u="none" strike="noStrike" cap="none">
                <a:solidFill>
                  <a:srgbClr val="005F3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defRPr/>
            </a:pPr>
            <a:r>
              <a:rPr lang="pt-BR" altLang="pt-BR" sz="1400" dirty="0">
                <a:latin typeface="Arial" panose="020B0604020202020204" pitchFamily="34" charset="0"/>
                <a:cs typeface="Arial" panose="020B0604020202020204" pitchFamily="34" charset="0"/>
              </a:rPr>
              <a:t>Para visualizar o relatório final da avaliação você deverá selecionar a avaliação, que já tem todo o processo realizado (</a:t>
            </a:r>
            <a:r>
              <a:rPr lang="pt-BR" altLang="pt-BR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autoavaliação</a:t>
            </a:r>
            <a:r>
              <a:rPr lang="pt-BR" altLang="pt-BR" sz="1400" dirty="0">
                <a:latin typeface="Arial" panose="020B0604020202020204" pitchFamily="34" charset="0"/>
                <a:cs typeface="Arial" panose="020B0604020202020204" pitchFamily="34" charset="0"/>
              </a:rPr>
              <a:t>, avaliação do gestor e avaliação consensual</a:t>
            </a:r>
            <a:r>
              <a:rPr lang="pt-BR" altLang="pt-B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), clicar em responder e, </a:t>
            </a:r>
            <a:r>
              <a:rPr lang="pt-BR" altLang="pt-BR" sz="1400" dirty="0">
                <a:latin typeface="Arial" panose="020B0604020202020204" pitchFamily="34" charset="0"/>
                <a:cs typeface="Arial" panose="020B0604020202020204" pitchFamily="34" charset="0"/>
              </a:rPr>
              <a:t>ao abrir a avaliação, clicar no segundo ícone, na cor azul, que aparece abaixo do nome do empregado avaliado:</a:t>
            </a:r>
            <a:br>
              <a:rPr lang="pt-BR" altLang="pt-BR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8" y="2252663"/>
            <a:ext cx="9101137" cy="464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589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45"/>
          <p:cNvSpPr txBox="1">
            <a:spLocks/>
          </p:cNvSpPr>
          <p:nvPr/>
        </p:nvSpPr>
        <p:spPr>
          <a:xfrm>
            <a:off x="311700" y="1003233"/>
            <a:ext cx="8520600" cy="186465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5F37"/>
              </a:buClr>
              <a:buSzPct val="100000"/>
              <a:buNone/>
              <a:defRPr sz="1800" b="0" i="0" u="none" strike="noStrike" cap="none">
                <a:solidFill>
                  <a:srgbClr val="005F3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sz="1400" dirty="0" smtClean="0"/>
              <a:t>Prezado Gestor,</a:t>
            </a:r>
            <a:br>
              <a:rPr lang="pt-BR" sz="1400" dirty="0" smtClean="0"/>
            </a:br>
            <a:r>
              <a:rPr lang="pt-BR" sz="1400" dirty="0" smtClean="0"/>
              <a:t/>
            </a:r>
            <a:br>
              <a:rPr lang="pt-BR" sz="1400" dirty="0" smtClean="0"/>
            </a:br>
            <a:r>
              <a:rPr lang="pt-BR" sz="1400" dirty="0" smtClean="0"/>
              <a:t>Para realizar a Avaliação de Desempenho você deverá acessar o Portal da </a:t>
            </a:r>
            <a:r>
              <a:rPr lang="pt-BR" sz="1400" dirty="0" err="1" smtClean="0"/>
              <a:t>Univille</a:t>
            </a:r>
            <a:r>
              <a:rPr lang="pt-BR" sz="1400" dirty="0" smtClean="0"/>
              <a:t> através do link rhonline.univille.br e entrar com o seu usuário e senha:</a:t>
            </a:r>
            <a:endParaRPr lang="pt-BR" sz="1400" dirty="0"/>
          </a:p>
        </p:txBody>
      </p:sp>
      <p:pic>
        <p:nvPicPr>
          <p:cNvPr id="9" name="Imagem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2" y="2112963"/>
            <a:ext cx="8562975" cy="474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45"/>
          <p:cNvSpPr txBox="1">
            <a:spLocks/>
          </p:cNvSpPr>
          <p:nvPr/>
        </p:nvSpPr>
        <p:spPr>
          <a:xfrm>
            <a:off x="311700" y="1003233"/>
            <a:ext cx="8520600" cy="186465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5F37"/>
              </a:buClr>
              <a:buSzPct val="100000"/>
              <a:buNone/>
              <a:defRPr sz="1800" b="0" i="0" u="none" strike="noStrike" cap="none">
                <a:solidFill>
                  <a:srgbClr val="005F3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defRPr/>
            </a:pPr>
            <a:r>
              <a:rPr lang="pt-BR" altLang="pt-BR" sz="1400" dirty="0">
                <a:latin typeface="Arial" panose="020B0604020202020204" pitchFamily="34" charset="0"/>
                <a:cs typeface="Arial" panose="020B0604020202020204" pitchFamily="34" charset="0"/>
              </a:rPr>
              <a:t>Exemplo de relatório gerado:</a:t>
            </a:r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16"/>
          <a:stretch/>
        </p:blipFill>
        <p:spPr bwMode="auto">
          <a:xfrm>
            <a:off x="825500" y="1385456"/>
            <a:ext cx="7493000" cy="5472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32394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45"/>
          <p:cNvSpPr txBox="1">
            <a:spLocks/>
          </p:cNvSpPr>
          <p:nvPr/>
        </p:nvSpPr>
        <p:spPr>
          <a:xfrm>
            <a:off x="311700" y="1003233"/>
            <a:ext cx="8520600" cy="186465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5F37"/>
              </a:buClr>
              <a:buSzPct val="100000"/>
              <a:buNone/>
              <a:defRPr sz="1800" b="0" i="0" u="none" strike="noStrike" cap="none">
                <a:solidFill>
                  <a:srgbClr val="005F3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sz="1400" dirty="0"/>
              <a:t>Ao acessar, você deve clicar em “Recursos Humanos”</a:t>
            </a:r>
            <a:r>
              <a:rPr lang="pt-BR" sz="1500" dirty="0"/>
              <a:t>:</a:t>
            </a:r>
            <a:endParaRPr lang="pt-BR" sz="1400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13"/>
          <a:stretch/>
        </p:blipFill>
        <p:spPr bwMode="auto">
          <a:xfrm>
            <a:off x="135731" y="1694295"/>
            <a:ext cx="8872537" cy="5163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96892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45"/>
          <p:cNvSpPr txBox="1">
            <a:spLocks/>
          </p:cNvSpPr>
          <p:nvPr/>
        </p:nvSpPr>
        <p:spPr>
          <a:xfrm>
            <a:off x="311700" y="1003233"/>
            <a:ext cx="8520600" cy="186465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5F37"/>
              </a:buClr>
              <a:buSzPct val="100000"/>
              <a:buNone/>
              <a:defRPr sz="1800" b="0" i="0" u="none" strike="noStrike" cap="none">
                <a:solidFill>
                  <a:srgbClr val="005F3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sz="1400" dirty="0"/>
              <a:t>Depois clicar novamente em “Recursos Humanos”, “Gestão por Competências” e “Avaliação de Desempenho”: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51"/>
          <a:stretch/>
        </p:blipFill>
        <p:spPr bwMode="auto">
          <a:xfrm>
            <a:off x="0" y="1680441"/>
            <a:ext cx="9144000" cy="5177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62363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45"/>
          <p:cNvSpPr txBox="1">
            <a:spLocks/>
          </p:cNvSpPr>
          <p:nvPr/>
        </p:nvSpPr>
        <p:spPr>
          <a:xfrm>
            <a:off x="311700" y="1003233"/>
            <a:ext cx="8520600" cy="186465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5F37"/>
              </a:buClr>
              <a:buSzPct val="100000"/>
              <a:buNone/>
              <a:defRPr sz="1800" b="0" i="0" u="none" strike="noStrike" cap="none">
                <a:solidFill>
                  <a:srgbClr val="005F3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sz="1400" dirty="0"/>
              <a:t>Note que esse passo-a-passo acontecerá somente no seu primeiro acesso. Depois o ícone da Avaliação de Desempenho aparecerá logo ao entrar no Portal: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5750"/>
            <a:ext cx="9144000" cy="530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14353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45"/>
          <p:cNvSpPr txBox="1">
            <a:spLocks/>
          </p:cNvSpPr>
          <p:nvPr/>
        </p:nvSpPr>
        <p:spPr>
          <a:xfrm>
            <a:off x="311700" y="1003233"/>
            <a:ext cx="8520600" cy="186465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5F37"/>
              </a:buClr>
              <a:buSzPct val="100000"/>
              <a:buNone/>
              <a:defRPr sz="1800" b="0" i="0" u="none" strike="noStrike" cap="none">
                <a:solidFill>
                  <a:srgbClr val="005F3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sz="1400" dirty="0"/>
              <a:t>Ao acessar a tela de avaliação de desempenho, aparecerão todas as pessoas da sua equipe que farão a avaliação. Você terá que realizar a avaliação de todos e, para isso, deverá selecionar um dos avaliados e clicar em responder:</a:t>
            </a:r>
            <a:r>
              <a:rPr lang="pt-BR" sz="900" dirty="0"/>
              <a:t/>
            </a:r>
            <a:br>
              <a:rPr lang="pt-BR" sz="900" dirty="0"/>
            </a:br>
            <a:endParaRPr lang="pt-BR" sz="1400" dirty="0"/>
          </a:p>
        </p:txBody>
      </p:sp>
      <p:pic>
        <p:nvPicPr>
          <p:cNvPr id="5" name="Imagem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68"/>
          <a:stretch/>
        </p:blipFill>
        <p:spPr bwMode="auto">
          <a:xfrm>
            <a:off x="0" y="2126529"/>
            <a:ext cx="9144000" cy="4731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42495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45"/>
          <p:cNvSpPr txBox="1">
            <a:spLocks/>
          </p:cNvSpPr>
          <p:nvPr/>
        </p:nvSpPr>
        <p:spPr>
          <a:xfrm>
            <a:off x="311700" y="1003233"/>
            <a:ext cx="8520600" cy="186465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5F37"/>
              </a:buClr>
              <a:buSzPct val="100000"/>
              <a:buNone/>
              <a:defRPr sz="1800" b="0" i="0" u="none" strike="noStrike" cap="none">
                <a:solidFill>
                  <a:srgbClr val="005F3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sz="1400" dirty="0"/>
              <a:t>Ainda na tela da Avaliação de Desempenho é possível checar quantas avaliações estão pendentes, quantas já foram respondidas, quais as notas obtidas, o período em que estará disponível, além de fazer um filtro com exibição somente das avaliações que encontram-se pendentes de realização:</a:t>
            </a:r>
            <a:r>
              <a:rPr lang="pt-BR" sz="900" dirty="0"/>
              <a:t/>
            </a:r>
            <a:br>
              <a:rPr lang="pt-BR" sz="900" dirty="0"/>
            </a:br>
            <a:endParaRPr lang="pt-BR" sz="1400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7550"/>
            <a:ext cx="9144000" cy="487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53741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45"/>
          <p:cNvSpPr txBox="1">
            <a:spLocks/>
          </p:cNvSpPr>
          <p:nvPr/>
        </p:nvSpPr>
        <p:spPr>
          <a:xfrm>
            <a:off x="311700" y="1003233"/>
            <a:ext cx="8520600" cy="186465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5F37"/>
              </a:buClr>
              <a:buSzPct val="100000"/>
              <a:buNone/>
              <a:defRPr sz="1800" b="0" i="0" u="none" strike="noStrike" cap="none">
                <a:solidFill>
                  <a:srgbClr val="005F3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82C55B"/>
              </a:buClr>
              <a:buNone/>
              <a:defRPr sz="1400" b="0" i="0" u="none" strike="noStrike" cap="none">
                <a:solidFill>
                  <a:srgbClr val="82C55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sz="1400" dirty="0"/>
              <a:t>Ao selecionar uma das avaliações para a realização você deverá ler o significado da competência a ser avaliada clicando na lupa de cor azul e, em seguida, realizar o preenchimento das respostas no campo ao lado direito, seguindo os conceitos nas próximas duas páginas do manual:</a:t>
            </a:r>
            <a:br>
              <a:rPr lang="pt-BR" sz="1400" dirty="0"/>
            </a:br>
            <a:r>
              <a:rPr lang="pt-BR" sz="1400" dirty="0"/>
              <a:t/>
            </a:r>
            <a:br>
              <a:rPr lang="pt-BR" sz="1400" dirty="0"/>
            </a:br>
            <a:r>
              <a:rPr lang="pt-BR" sz="1400" dirty="0"/>
              <a:t/>
            </a:r>
            <a:br>
              <a:rPr lang="pt-BR" sz="1400" dirty="0"/>
            </a:br>
            <a:r>
              <a:rPr lang="pt-BR" sz="900" dirty="0"/>
              <a:t/>
            </a:r>
            <a:br>
              <a:rPr lang="pt-BR" sz="900" dirty="0"/>
            </a:br>
            <a:endParaRPr lang="pt-BR" sz="1400" dirty="0"/>
          </a:p>
        </p:txBody>
      </p:sp>
      <p:pic>
        <p:nvPicPr>
          <p:cNvPr id="5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74863"/>
            <a:ext cx="9144000" cy="4783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40945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137" y="909553"/>
            <a:ext cx="8488907" cy="5836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466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</TotalTime>
  <Words>597</Words>
  <Application>Microsoft Office PowerPoint</Application>
  <PresentationFormat>Apresentação na tela (4:3)</PresentationFormat>
  <Paragraphs>20</Paragraphs>
  <Slides>21</Slides>
  <Notes>21</Notes>
  <HiddenSlides>0</HiddenSlides>
  <MMClips>0</MMClips>
  <ScaleCrop>false</ScaleCrop>
  <HeadingPairs>
    <vt:vector size="6" baseType="variant">
      <vt:variant>
        <vt:lpstr>Fontes usadas</vt:lpstr>
      </vt:variant>
      <vt:variant>
        <vt:i4>1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21</vt:i4>
      </vt:variant>
    </vt:vector>
  </HeadingPairs>
  <TitlesOfParts>
    <vt:vector size="23" baseType="lpstr">
      <vt:lpstr>Arial</vt:lpstr>
      <vt:lpstr>simple-light-2</vt:lpstr>
      <vt:lpstr>Manual de Aplicação da Avaliação de Desempenho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Manual de Aplicação da Avaliação de Desempenho</dc:title>
  <dc:creator>Thiago Rassweiler</dc:creator>
  <cp:lastModifiedBy>Renata Maia</cp:lastModifiedBy>
  <cp:revision>13</cp:revision>
  <dcterms:modified xsi:type="dcterms:W3CDTF">2019-05-14T18:45:02Z</dcterms:modified>
</cp:coreProperties>
</file>