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17"/>
  </p:notes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65" r:id="rId9"/>
    <p:sldId id="272" r:id="rId10"/>
    <p:sldId id="267" r:id="rId11"/>
    <p:sldId id="268" r:id="rId12"/>
    <p:sldId id="269" r:id="rId13"/>
    <p:sldId id="270" r:id="rId14"/>
    <p:sldId id="271" r:id="rId15"/>
    <p:sldId id="258" r:id="rId16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Estilo Médio 3 - Ênfase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Estilo Médio 1 - Ênfas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5758FB7-9AC5-4552-8A53-C91805E547FA}" styleName="Estilo com Tema 1 - Ênfase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144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401109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421693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303486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248542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88815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558251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120183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91968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513889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828796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079136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971414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642702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296763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120694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56015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Capa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Shape 1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Shape 13"/>
          <p:cNvSpPr/>
          <p:nvPr/>
        </p:nvSpPr>
        <p:spPr>
          <a:xfrm>
            <a:off x="0" y="4300750"/>
            <a:ext cx="9144000" cy="2557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" name="Shape 14"/>
          <p:cNvSpPr txBox="1"/>
          <p:nvPr/>
        </p:nvSpPr>
        <p:spPr>
          <a:xfrm>
            <a:off x="1076431" y="4329112"/>
            <a:ext cx="6962700" cy="1365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endParaRPr sz="3600">
              <a:solidFill>
                <a:srgbClr val="005F37"/>
              </a:solidFill>
            </a:endParaRPr>
          </a:p>
        </p:txBody>
      </p:sp>
      <p:sp>
        <p:nvSpPr>
          <p:cNvPr id="15" name="Shape 15"/>
          <p:cNvSpPr txBox="1"/>
          <p:nvPr/>
        </p:nvSpPr>
        <p:spPr>
          <a:xfrm>
            <a:off x="1094581" y="5694362"/>
            <a:ext cx="6926400" cy="72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342900" lvl="0" algn="ctr" rtl="0">
              <a:spcBef>
                <a:spcPts val="0"/>
              </a:spcBef>
              <a:buNone/>
            </a:pPr>
            <a:endParaRPr sz="2400">
              <a:solidFill>
                <a:srgbClr val="82C55B"/>
              </a:solidFill>
            </a:endParaRPr>
          </a:p>
        </p:txBody>
      </p:sp>
      <p:sp>
        <p:nvSpPr>
          <p:cNvPr id="16" name="Shape 16"/>
          <p:cNvSpPr txBox="1"/>
          <p:nvPr/>
        </p:nvSpPr>
        <p:spPr>
          <a:xfrm>
            <a:off x="1094581" y="5694362"/>
            <a:ext cx="6926400" cy="72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342900" lvl="0" algn="ctr" rtl="0">
              <a:spcBef>
                <a:spcPts val="0"/>
              </a:spcBef>
              <a:buNone/>
            </a:pPr>
            <a:endParaRPr sz="2400">
              <a:solidFill>
                <a:srgbClr val="82C55B"/>
              </a:solidFill>
            </a:endParaRPr>
          </a:p>
        </p:txBody>
      </p:sp>
      <p:pic>
        <p:nvPicPr>
          <p:cNvPr id="17" name="Shape 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90875" y="1330112"/>
            <a:ext cx="1905000" cy="1733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Shape 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72875" y="1515837"/>
            <a:ext cx="1847850" cy="13620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" name="Shape 19"/>
          <p:cNvCxnSpPr/>
          <p:nvPr/>
        </p:nvCxnSpPr>
        <p:spPr>
          <a:xfrm>
            <a:off x="1233487" y="5908675"/>
            <a:ext cx="6675300" cy="0"/>
          </a:xfrm>
          <a:prstGeom prst="straightConnector1">
            <a:avLst/>
          </a:prstGeom>
          <a:noFill/>
          <a:ln w="19050" cap="flat" cmpd="sng">
            <a:solidFill>
              <a:srgbClr val="005F37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0" name="Shape 20"/>
          <p:cNvSpPr txBox="1">
            <a:spLocks noGrp="1"/>
          </p:cNvSpPr>
          <p:nvPr>
            <p:ph type="ctrTitle"/>
          </p:nvPr>
        </p:nvSpPr>
        <p:spPr>
          <a:xfrm>
            <a:off x="311700" y="4503075"/>
            <a:ext cx="8520600" cy="1267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ubTitle" idx="1"/>
          </p:nvPr>
        </p:nvSpPr>
        <p:spPr>
          <a:xfrm>
            <a:off x="311700" y="6029650"/>
            <a:ext cx="8520600" cy="562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2C55B"/>
              </a:buClr>
              <a:buSzPct val="100000"/>
              <a:buNone/>
              <a:defRPr sz="2400">
                <a:solidFill>
                  <a:srgbClr val="82C55B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Titulo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ópico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311700" y="12029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311700" y="1917633"/>
            <a:ext cx="8520600" cy="4555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490250" y="776025"/>
            <a:ext cx="6367800" cy="60819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buSzPct val="100000"/>
              <a:defRPr sz="4800"/>
            </a:lvl1pPr>
            <a:lvl2pPr lvl="1" rtl="0">
              <a:spcBef>
                <a:spcPts val="0"/>
              </a:spcBef>
              <a:buSzPct val="100000"/>
              <a:defRPr sz="4800"/>
            </a:lvl2pPr>
            <a:lvl3pPr lvl="2" rtl="0">
              <a:spcBef>
                <a:spcPts val="0"/>
              </a:spcBef>
              <a:buSzPct val="100000"/>
              <a:defRPr sz="4800"/>
            </a:lvl3pPr>
            <a:lvl4pPr lvl="3" rtl="0">
              <a:spcBef>
                <a:spcPts val="0"/>
              </a:spcBef>
              <a:buSzPct val="100000"/>
              <a:defRPr sz="4800"/>
            </a:lvl4pPr>
            <a:lvl5pPr lvl="4" rtl="0">
              <a:spcBef>
                <a:spcPts val="0"/>
              </a:spcBef>
              <a:buSzPct val="100000"/>
              <a:defRPr sz="4800"/>
            </a:lvl5pPr>
            <a:lvl6pPr lvl="5" rtl="0">
              <a:spcBef>
                <a:spcPts val="0"/>
              </a:spcBef>
              <a:buSzPct val="100000"/>
              <a:defRPr sz="4800"/>
            </a:lvl6pPr>
            <a:lvl7pPr lvl="6" rtl="0">
              <a:spcBef>
                <a:spcPts val="0"/>
              </a:spcBef>
              <a:buSzPct val="100000"/>
              <a:defRPr sz="4800"/>
            </a:lvl7pPr>
            <a:lvl8pPr lvl="7" rtl="0">
              <a:spcBef>
                <a:spcPts val="0"/>
              </a:spcBef>
              <a:buSzPct val="100000"/>
              <a:defRPr sz="4800"/>
            </a:lvl8pPr>
            <a:lvl9pPr lvl="8" rtl="0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parador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Assinatura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Shape 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Shape 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90875" y="2562212"/>
            <a:ext cx="1905000" cy="1733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Shape 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72875" y="2747937"/>
            <a:ext cx="1847850" cy="1362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1202966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rgbClr val="005F37"/>
              </a:buClr>
              <a:buSzPct val="100000"/>
              <a:buNone/>
              <a:defRPr sz="2800">
                <a:solidFill>
                  <a:srgbClr val="005F37"/>
                </a:solidFill>
              </a:defRPr>
            </a:lvl1pPr>
            <a:lvl2pPr lvl="1">
              <a:spcBef>
                <a:spcPts val="0"/>
              </a:spcBef>
              <a:buClr>
                <a:srgbClr val="005F37"/>
              </a:buClr>
              <a:buSzPct val="100000"/>
              <a:buNone/>
              <a:defRPr sz="2800">
                <a:solidFill>
                  <a:srgbClr val="005F37"/>
                </a:solidFill>
              </a:defRPr>
            </a:lvl2pPr>
            <a:lvl3pPr lvl="2">
              <a:spcBef>
                <a:spcPts val="0"/>
              </a:spcBef>
              <a:buClr>
                <a:srgbClr val="005F37"/>
              </a:buClr>
              <a:buSzPct val="100000"/>
              <a:buNone/>
              <a:defRPr sz="2800">
                <a:solidFill>
                  <a:srgbClr val="005F37"/>
                </a:solidFill>
              </a:defRPr>
            </a:lvl3pPr>
            <a:lvl4pPr lvl="3">
              <a:spcBef>
                <a:spcPts val="0"/>
              </a:spcBef>
              <a:buClr>
                <a:srgbClr val="005F37"/>
              </a:buClr>
              <a:buSzPct val="100000"/>
              <a:buNone/>
              <a:defRPr sz="2800">
                <a:solidFill>
                  <a:srgbClr val="005F37"/>
                </a:solidFill>
              </a:defRPr>
            </a:lvl4pPr>
            <a:lvl5pPr lvl="4">
              <a:spcBef>
                <a:spcPts val="0"/>
              </a:spcBef>
              <a:buClr>
                <a:srgbClr val="005F37"/>
              </a:buClr>
              <a:buSzPct val="100000"/>
              <a:buNone/>
              <a:defRPr sz="2800">
                <a:solidFill>
                  <a:srgbClr val="005F37"/>
                </a:solidFill>
              </a:defRPr>
            </a:lvl5pPr>
            <a:lvl6pPr lvl="5">
              <a:spcBef>
                <a:spcPts val="0"/>
              </a:spcBef>
              <a:buClr>
                <a:srgbClr val="005F37"/>
              </a:buClr>
              <a:buSzPct val="100000"/>
              <a:buNone/>
              <a:defRPr sz="2800">
                <a:solidFill>
                  <a:srgbClr val="005F37"/>
                </a:solidFill>
              </a:defRPr>
            </a:lvl6pPr>
            <a:lvl7pPr lvl="6">
              <a:spcBef>
                <a:spcPts val="0"/>
              </a:spcBef>
              <a:buClr>
                <a:srgbClr val="005F37"/>
              </a:buClr>
              <a:buSzPct val="100000"/>
              <a:buNone/>
              <a:defRPr sz="2800">
                <a:solidFill>
                  <a:srgbClr val="005F37"/>
                </a:solidFill>
              </a:defRPr>
            </a:lvl7pPr>
            <a:lvl8pPr lvl="7">
              <a:spcBef>
                <a:spcPts val="0"/>
              </a:spcBef>
              <a:buClr>
                <a:srgbClr val="005F37"/>
              </a:buClr>
              <a:buSzPct val="100000"/>
              <a:buNone/>
              <a:defRPr sz="2800">
                <a:solidFill>
                  <a:srgbClr val="005F37"/>
                </a:solidFill>
              </a:defRPr>
            </a:lvl8pPr>
            <a:lvl9pPr lvl="8">
              <a:spcBef>
                <a:spcPts val="0"/>
              </a:spcBef>
              <a:buClr>
                <a:srgbClr val="005F37"/>
              </a:buClr>
              <a:buSzPct val="100000"/>
              <a:buNone/>
              <a:defRPr sz="2800">
                <a:solidFill>
                  <a:srgbClr val="005F37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917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5F37"/>
              </a:buClr>
              <a:buSzPct val="100000"/>
              <a:defRPr sz="1800">
                <a:solidFill>
                  <a:srgbClr val="005F37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defRPr>
                <a:solidFill>
                  <a:srgbClr val="82C55B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defRPr>
                <a:solidFill>
                  <a:srgbClr val="82C55B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defRPr>
                <a:solidFill>
                  <a:srgbClr val="82C55B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defRPr>
                <a:solidFill>
                  <a:srgbClr val="82C55B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defRPr>
                <a:solidFill>
                  <a:srgbClr val="82C55B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defRPr>
                <a:solidFill>
                  <a:srgbClr val="82C55B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defRPr>
                <a:solidFill>
                  <a:srgbClr val="82C55B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defRPr>
                <a:solidFill>
                  <a:srgbClr val="82C55B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/>
          <p:nvPr/>
        </p:nvSpPr>
        <p:spPr>
          <a:xfrm>
            <a:off x="0" y="0"/>
            <a:ext cx="9144000" cy="776100"/>
          </a:xfrm>
          <a:prstGeom prst="rect">
            <a:avLst/>
          </a:prstGeom>
          <a:solidFill>
            <a:srgbClr val="82C55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9" name="Shape 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97125" y="121350"/>
            <a:ext cx="723900" cy="533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Shape 10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7221037" y="197550"/>
            <a:ext cx="1704975" cy="3810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ctrTitle"/>
          </p:nvPr>
        </p:nvSpPr>
        <p:spPr>
          <a:xfrm>
            <a:off x="1177636" y="4503075"/>
            <a:ext cx="6788728" cy="1267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/>
            <a:r>
              <a:rPr lang="pt-BR" dirty="0"/>
              <a:t>Manual de Aplicação da Avaliação de Desempenho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subTitle" idx="1"/>
          </p:nvPr>
        </p:nvSpPr>
        <p:spPr>
          <a:xfrm>
            <a:off x="311700" y="5918810"/>
            <a:ext cx="8520600" cy="562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/>
            <a:r>
              <a:rPr lang="pt-BR" dirty="0"/>
              <a:t>Gestão de Pessoas</a:t>
            </a:r>
          </a:p>
          <a:p>
            <a:pPr lvl="0"/>
            <a:r>
              <a:rPr lang="pt-BR" dirty="0"/>
              <a:t>Maio/2019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45"/>
          <p:cNvSpPr txBox="1">
            <a:spLocks/>
          </p:cNvSpPr>
          <p:nvPr/>
        </p:nvSpPr>
        <p:spPr>
          <a:xfrm>
            <a:off x="311700" y="1003233"/>
            <a:ext cx="8520600" cy="186465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5F37"/>
              </a:buClr>
              <a:buSzPct val="100000"/>
              <a:buNone/>
              <a:defRPr sz="1800" b="0" i="0" u="none" strike="noStrike" cap="none">
                <a:solidFill>
                  <a:srgbClr val="005F3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1400" dirty="0"/>
              <a:t>As notas variam de 1 a 10, sendo 1 a pior nota e 10 a melhor nota. Você precisará justificar, obrigatoriamente, as respostas que atribuir às notas 1, 2, 9 e 10:</a:t>
            </a:r>
            <a:br>
              <a:rPr lang="pt-BR" sz="1400" dirty="0"/>
            </a:br>
            <a:br>
              <a:rPr lang="pt-BR" sz="1400" dirty="0"/>
            </a:br>
            <a:br>
              <a:rPr lang="pt-BR" sz="900" dirty="0"/>
            </a:br>
            <a:endParaRPr lang="pt-BR" sz="1400" dirty="0"/>
          </a:p>
        </p:txBody>
      </p:sp>
      <p:pic>
        <p:nvPicPr>
          <p:cNvPr id="6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00" y="1855788"/>
            <a:ext cx="8520600" cy="500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3849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45"/>
          <p:cNvSpPr txBox="1">
            <a:spLocks/>
          </p:cNvSpPr>
          <p:nvPr/>
        </p:nvSpPr>
        <p:spPr>
          <a:xfrm>
            <a:off x="311700" y="1003233"/>
            <a:ext cx="8520600" cy="186465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5F37"/>
              </a:buClr>
              <a:buSzPct val="100000"/>
              <a:buNone/>
              <a:defRPr sz="1800" b="0" i="0" u="none" strike="noStrike" cap="none">
                <a:solidFill>
                  <a:srgbClr val="005F3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1400" dirty="0"/>
              <a:t>Lembrando que você pode justificar as não obrigatórias, caso queira, para que possa manter um registro de todas as suas observações:</a:t>
            </a:r>
            <a:br>
              <a:rPr lang="pt-BR" sz="1400" dirty="0"/>
            </a:br>
            <a:br>
              <a:rPr lang="pt-BR" sz="1400" dirty="0"/>
            </a:br>
            <a:br>
              <a:rPr lang="pt-BR" sz="900" dirty="0"/>
            </a:br>
            <a:endParaRPr lang="pt-BR" sz="1400" dirty="0"/>
          </a:p>
        </p:txBody>
      </p:sp>
      <p:pic>
        <p:nvPicPr>
          <p:cNvPr id="6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00" y="1855788"/>
            <a:ext cx="8520600" cy="500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55830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45"/>
          <p:cNvSpPr txBox="1">
            <a:spLocks/>
          </p:cNvSpPr>
          <p:nvPr/>
        </p:nvSpPr>
        <p:spPr>
          <a:xfrm>
            <a:off x="311700" y="1003233"/>
            <a:ext cx="8520600" cy="186465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5F37"/>
              </a:buClr>
              <a:buSzPct val="100000"/>
              <a:buNone/>
              <a:defRPr sz="1800" b="0" i="0" u="none" strike="noStrike" cap="none">
                <a:solidFill>
                  <a:srgbClr val="005F3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altLang="pt-BR" sz="1400" dirty="0">
                <a:latin typeface="Arial" panose="020B0604020202020204" pitchFamily="34" charset="0"/>
                <a:cs typeface="Arial" panose="020B0604020202020204" pitchFamily="34" charset="0"/>
              </a:rPr>
              <a:t>Ao responder todos os itens da avaliação, </a:t>
            </a:r>
            <a:r>
              <a:rPr lang="pt-BR" altLang="pt-BR" sz="1400" b="1" dirty="0">
                <a:latin typeface="Arial" panose="020B0604020202020204" pitchFamily="34" charset="0"/>
                <a:cs typeface="Arial" panose="020B0604020202020204" pitchFamily="34" charset="0"/>
              </a:rPr>
              <a:t>você tem a opção de salvar, caso necessário, para continuar posteriormente. Porém, a avaliação somente será considerada </a:t>
            </a:r>
            <a:r>
              <a:rPr lang="pt-BR" altLang="pt-BR" sz="1400" b="1" u="sng" dirty="0">
                <a:latin typeface="Arial" panose="020B0604020202020204" pitchFamily="34" charset="0"/>
                <a:cs typeface="Arial" panose="020B0604020202020204" pitchFamily="34" charset="0"/>
              </a:rPr>
              <a:t>realizada</a:t>
            </a:r>
            <a:r>
              <a:rPr lang="pt-BR" altLang="pt-BR" sz="1400" b="1" dirty="0">
                <a:latin typeface="Arial" panose="020B0604020202020204" pitchFamily="34" charset="0"/>
                <a:cs typeface="Arial" panose="020B0604020202020204" pitchFamily="34" charset="0"/>
              </a:rPr>
              <a:t> ao clicar no campo “</a:t>
            </a:r>
            <a:r>
              <a:rPr lang="pt-BR" altLang="pt-BR" sz="1400" b="1" u="sng" dirty="0">
                <a:latin typeface="Arial" panose="020B0604020202020204" pitchFamily="34" charset="0"/>
                <a:cs typeface="Arial" panose="020B0604020202020204" pitchFamily="34" charset="0"/>
              </a:rPr>
              <a:t>finalizar</a:t>
            </a:r>
            <a:r>
              <a:rPr lang="pt-BR" altLang="pt-BR" sz="900" b="1" dirty="0">
                <a:latin typeface="Arial" panose="020B0604020202020204" pitchFamily="34" charset="0"/>
                <a:cs typeface="Arial" panose="020B0604020202020204" pitchFamily="34" charset="0"/>
              </a:rPr>
              <a:t>”.</a:t>
            </a:r>
            <a:r>
              <a:rPr lang="pt-BR" altLang="pt-BR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altLang="pt-BR" sz="1400" dirty="0">
                <a:latin typeface="Arial" panose="020B0604020202020204" pitchFamily="34" charset="0"/>
                <a:cs typeface="Arial" panose="020B0604020202020204" pitchFamily="34" charset="0"/>
              </a:rPr>
              <a:t>Note, ainda, que sua nota aparecerá abaixo da identificação “</a:t>
            </a:r>
            <a:r>
              <a:rPr lang="pt-BR" altLang="pt-BR" sz="1400" dirty="0" err="1">
                <a:latin typeface="Arial" panose="020B0604020202020204" pitchFamily="34" charset="0"/>
                <a:cs typeface="Arial" panose="020B0604020202020204" pitchFamily="34" charset="0"/>
              </a:rPr>
              <a:t>Autoavaliação</a:t>
            </a:r>
            <a:r>
              <a:rPr lang="pt-BR" altLang="pt-BR" sz="1400" dirty="0">
                <a:latin typeface="Arial" panose="020B0604020202020204" pitchFamily="34" charset="0"/>
                <a:cs typeface="Arial" panose="020B0604020202020204" pitchFamily="34" charset="0"/>
              </a:rPr>
              <a:t>” à medida em que for realizando a mesma:</a:t>
            </a:r>
          </a:p>
          <a:p>
            <a:endParaRPr lang="pt-BR" sz="1400" dirty="0"/>
          </a:p>
        </p:txBody>
      </p:sp>
      <p:pic>
        <p:nvPicPr>
          <p:cNvPr id="6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00" y="2170065"/>
            <a:ext cx="8520600" cy="4687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36330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45"/>
          <p:cNvSpPr txBox="1">
            <a:spLocks/>
          </p:cNvSpPr>
          <p:nvPr/>
        </p:nvSpPr>
        <p:spPr>
          <a:xfrm>
            <a:off x="311700" y="1003233"/>
            <a:ext cx="8520600" cy="186465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5F37"/>
              </a:buClr>
              <a:buSzPct val="100000"/>
              <a:buNone/>
              <a:defRPr sz="1800" b="0" i="0" u="none" strike="noStrike" cap="none">
                <a:solidFill>
                  <a:srgbClr val="005F3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altLang="pt-BR" sz="1400" dirty="0">
                <a:latin typeface="Arial" panose="020B0604020202020204" pitchFamily="34" charset="0"/>
                <a:cs typeface="Arial" panose="020B0604020202020204" pitchFamily="34" charset="0"/>
              </a:rPr>
              <a:t>Ao finalizar, aparecerá a confirmação de que a </a:t>
            </a:r>
            <a:r>
              <a:rPr lang="pt-BR" altLang="pt-BR" sz="1400" dirty="0" err="1">
                <a:latin typeface="Arial" panose="020B0604020202020204" pitchFamily="34" charset="0"/>
                <a:cs typeface="Arial" panose="020B0604020202020204" pitchFamily="34" charset="0"/>
              </a:rPr>
              <a:t>autoavaliação</a:t>
            </a:r>
            <a:r>
              <a:rPr lang="pt-BR" altLang="pt-BR" sz="1400" dirty="0">
                <a:latin typeface="Arial" panose="020B0604020202020204" pitchFamily="34" charset="0"/>
                <a:cs typeface="Arial" panose="020B0604020202020204" pitchFamily="34" charset="0"/>
              </a:rPr>
              <a:t> foi finalizada com sucesso:</a:t>
            </a:r>
            <a:endParaRPr lang="pt-BR" sz="1400" dirty="0"/>
          </a:p>
        </p:txBody>
      </p:sp>
      <p:pic>
        <p:nvPicPr>
          <p:cNvPr id="6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00" y="1706563"/>
            <a:ext cx="8520600" cy="515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21437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45"/>
          <p:cNvSpPr txBox="1">
            <a:spLocks/>
          </p:cNvSpPr>
          <p:nvPr/>
        </p:nvSpPr>
        <p:spPr>
          <a:xfrm>
            <a:off x="311700" y="1003233"/>
            <a:ext cx="8520600" cy="186465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5F37"/>
              </a:buClr>
              <a:buSzPct val="100000"/>
              <a:buNone/>
              <a:defRPr sz="1800" b="0" i="0" u="none" strike="noStrike" cap="none">
                <a:solidFill>
                  <a:srgbClr val="005F3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defRPr/>
            </a:pPr>
            <a:r>
              <a:rPr lang="pt-BR" altLang="pt-BR" sz="1400" dirty="0">
                <a:latin typeface="Arial" panose="020B0604020202020204" pitchFamily="34" charset="0"/>
                <a:cs typeface="Arial" panose="020B0604020202020204" pitchFamily="34" charset="0"/>
              </a:rPr>
              <a:t>O sistema mostrará que a </a:t>
            </a:r>
            <a:r>
              <a:rPr lang="pt-BR" altLang="pt-BR" sz="1400" dirty="0" err="1">
                <a:latin typeface="Arial" panose="020B0604020202020204" pitchFamily="34" charset="0"/>
                <a:cs typeface="Arial" panose="020B0604020202020204" pitchFamily="34" charset="0"/>
              </a:rPr>
              <a:t>autoavaliação</a:t>
            </a:r>
            <a:r>
              <a:rPr lang="pt-BR" altLang="pt-BR" sz="1400" dirty="0">
                <a:latin typeface="Arial" panose="020B0604020202020204" pitchFamily="34" charset="0"/>
                <a:cs typeface="Arial" panose="020B0604020202020204" pitchFamily="34" charset="0"/>
              </a:rPr>
              <a:t> já foi respondida, ficando o ícone na cor verde e a nota que atribuiu a si mesmo:</a:t>
            </a:r>
            <a:endParaRPr lang="pt-BR" dirty="0"/>
          </a:p>
        </p:txBody>
      </p:sp>
      <p:pic>
        <p:nvPicPr>
          <p:cNvPr id="11" name="Imagem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549"/>
          <a:stretch/>
        </p:blipFill>
        <p:spPr bwMode="auto">
          <a:xfrm>
            <a:off x="429491" y="1760538"/>
            <a:ext cx="8285018" cy="3795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Shape 45"/>
          <p:cNvSpPr txBox="1">
            <a:spLocks/>
          </p:cNvSpPr>
          <p:nvPr/>
        </p:nvSpPr>
        <p:spPr>
          <a:xfrm>
            <a:off x="193909" y="5945231"/>
            <a:ext cx="8520600" cy="186465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5F37"/>
              </a:buClr>
              <a:buSzPct val="100000"/>
              <a:buNone/>
              <a:defRPr sz="1800" b="0" i="0" u="none" strike="noStrike" cap="none">
                <a:solidFill>
                  <a:srgbClr val="005F3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pt-BR" altLang="pt-BR" sz="1400" dirty="0"/>
              <a:t>Depois, é só aguardar o momento em que você realizará junto ao seu gestor a avaliação consensual.</a:t>
            </a:r>
          </a:p>
        </p:txBody>
      </p:sp>
    </p:spTree>
    <p:extLst>
      <p:ext uri="{BB962C8B-B14F-4D97-AF65-F5344CB8AC3E}">
        <p14:creationId xmlns:p14="http://schemas.microsoft.com/office/powerpoint/2010/main" val="17818190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45"/>
          <p:cNvSpPr txBox="1">
            <a:spLocks/>
          </p:cNvSpPr>
          <p:nvPr/>
        </p:nvSpPr>
        <p:spPr>
          <a:xfrm>
            <a:off x="311700" y="1003233"/>
            <a:ext cx="8520600" cy="186465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5F37"/>
              </a:buClr>
              <a:buSzPct val="100000"/>
              <a:buNone/>
              <a:defRPr sz="1800" b="0" i="0" u="none" strike="noStrike" cap="none">
                <a:solidFill>
                  <a:srgbClr val="005F3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1400" dirty="0"/>
              <a:t>Prezado Pessoal Administrativo,</a:t>
            </a:r>
            <a:br>
              <a:rPr lang="pt-BR" sz="1400" dirty="0"/>
            </a:br>
            <a:br>
              <a:rPr lang="pt-BR" sz="1400" dirty="0"/>
            </a:br>
            <a:r>
              <a:rPr lang="pt-BR" sz="1400" dirty="0"/>
              <a:t>Para realizar a Avaliação de Desempenho você deverá acessar o Portal da </a:t>
            </a:r>
            <a:r>
              <a:rPr lang="pt-BR" sz="1400" dirty="0" err="1"/>
              <a:t>Univille</a:t>
            </a:r>
            <a:r>
              <a:rPr lang="pt-BR" sz="1400" dirty="0"/>
              <a:t> através do link rhonline.univille.br e entrar com o seu usuário e senha:</a:t>
            </a:r>
          </a:p>
        </p:txBody>
      </p:sp>
      <p:pic>
        <p:nvPicPr>
          <p:cNvPr id="9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2" y="2112963"/>
            <a:ext cx="8562975" cy="474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45"/>
          <p:cNvSpPr txBox="1">
            <a:spLocks/>
          </p:cNvSpPr>
          <p:nvPr/>
        </p:nvSpPr>
        <p:spPr>
          <a:xfrm>
            <a:off x="311700" y="1003233"/>
            <a:ext cx="8520600" cy="186465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5F37"/>
              </a:buClr>
              <a:buSzPct val="100000"/>
              <a:buNone/>
              <a:defRPr sz="1800" b="0" i="0" u="none" strike="noStrike" cap="none">
                <a:solidFill>
                  <a:srgbClr val="005F3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1400" dirty="0"/>
              <a:t>Ao acessar, você deve clicar em “Recursos Humanos”</a:t>
            </a:r>
            <a:r>
              <a:rPr lang="pt-BR" sz="1500" dirty="0"/>
              <a:t>:</a:t>
            </a:r>
            <a:endParaRPr lang="pt-BR" sz="1400" dirty="0"/>
          </a:p>
        </p:txBody>
      </p:sp>
      <p:pic>
        <p:nvPicPr>
          <p:cNvPr id="5" name="Imagem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89"/>
          <a:stretch/>
        </p:blipFill>
        <p:spPr bwMode="auto">
          <a:xfrm>
            <a:off x="311700" y="1677988"/>
            <a:ext cx="8520600" cy="518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9689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45"/>
          <p:cNvSpPr txBox="1">
            <a:spLocks/>
          </p:cNvSpPr>
          <p:nvPr/>
        </p:nvSpPr>
        <p:spPr>
          <a:xfrm>
            <a:off x="311700" y="1003233"/>
            <a:ext cx="8520600" cy="186465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5F37"/>
              </a:buClr>
              <a:buSzPct val="100000"/>
              <a:buNone/>
              <a:defRPr sz="1800" b="0" i="0" u="none" strike="noStrike" cap="none">
                <a:solidFill>
                  <a:srgbClr val="005F3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1400" dirty="0"/>
              <a:t>Depois, clicar novamente em “Recursos Humanos”, “Gestão por Competências” e “Avaliação de Desempenho”:</a:t>
            </a:r>
          </a:p>
        </p:txBody>
      </p:sp>
      <p:pic>
        <p:nvPicPr>
          <p:cNvPr id="6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01" y="1555750"/>
            <a:ext cx="8520598" cy="530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62363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45"/>
          <p:cNvSpPr txBox="1">
            <a:spLocks/>
          </p:cNvSpPr>
          <p:nvPr/>
        </p:nvSpPr>
        <p:spPr>
          <a:xfrm>
            <a:off x="311700" y="1003233"/>
            <a:ext cx="8520600" cy="186465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5F37"/>
              </a:buClr>
              <a:buSzPct val="100000"/>
              <a:buNone/>
              <a:defRPr sz="1800" b="0" i="0" u="none" strike="noStrike" cap="none">
                <a:solidFill>
                  <a:srgbClr val="005F3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1400" dirty="0"/>
              <a:t>Note que esse passo-a-passo acontecerá somente no seu primeiro acesso. Depois o ícone da Avaliação de Desempenho aparecerá logo ao entrar no Portal: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00" y="1555750"/>
            <a:ext cx="8522188" cy="530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14353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45"/>
          <p:cNvSpPr txBox="1">
            <a:spLocks/>
          </p:cNvSpPr>
          <p:nvPr/>
        </p:nvSpPr>
        <p:spPr>
          <a:xfrm>
            <a:off x="311700" y="1003233"/>
            <a:ext cx="8520600" cy="186465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5F37"/>
              </a:buClr>
              <a:buSzPct val="100000"/>
              <a:buNone/>
              <a:defRPr sz="1800" b="0" i="0" u="none" strike="noStrike" cap="none">
                <a:solidFill>
                  <a:srgbClr val="005F3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altLang="pt-BR" sz="1400" dirty="0">
                <a:latin typeface="Arial" panose="020B0604020202020204" pitchFamily="34" charset="0"/>
                <a:cs typeface="Arial" panose="020B0604020202020204" pitchFamily="34" charset="0"/>
              </a:rPr>
              <a:t>Ao entrar na tela da avaliação de desempenho, você deverá clicar em responder (observe que é possível checar informações sobre sua avaliação, como o período em que estará disponível, qual o tipo de avaliação e a situação da sua </a:t>
            </a:r>
            <a:r>
              <a:rPr lang="pt-BR" altLang="pt-BR" sz="1400" dirty="0" err="1">
                <a:latin typeface="Arial" panose="020B0604020202020204" pitchFamily="34" charset="0"/>
                <a:cs typeface="Arial" panose="020B0604020202020204" pitchFamily="34" charset="0"/>
              </a:rPr>
              <a:t>autoavaliação</a:t>
            </a:r>
            <a:r>
              <a:rPr lang="pt-BR" altLang="pt-BR" sz="1400" dirty="0">
                <a:latin typeface="Arial" panose="020B0604020202020204" pitchFamily="34" charset="0"/>
                <a:cs typeface="Arial" panose="020B0604020202020204" pitchFamily="34" charset="0"/>
              </a:rPr>
              <a:t>):</a:t>
            </a:r>
            <a:br>
              <a:rPr lang="pt-BR" altLang="pt-BR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sz="1400" dirty="0"/>
          </a:p>
        </p:txBody>
      </p:sp>
      <p:pic>
        <p:nvPicPr>
          <p:cNvPr id="6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3" y="1882775"/>
            <a:ext cx="8993187" cy="497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4249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45"/>
          <p:cNvSpPr txBox="1">
            <a:spLocks/>
          </p:cNvSpPr>
          <p:nvPr/>
        </p:nvSpPr>
        <p:spPr>
          <a:xfrm>
            <a:off x="311700" y="1003233"/>
            <a:ext cx="8520600" cy="186465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5F37"/>
              </a:buClr>
              <a:buSzPct val="100000"/>
              <a:buNone/>
              <a:defRPr sz="1800" b="0" i="0" u="none" strike="noStrike" cap="none">
                <a:solidFill>
                  <a:srgbClr val="005F3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1400" dirty="0"/>
              <a:t>Você deverá ler o significado da competência a ser avaliada clicando na lupa de cor azul e, em seguida, realizar o preenchimento das respostas no campo ao lado direito, seguindo os conceitos nas próximas duas páginas do manual:</a:t>
            </a:r>
            <a:br>
              <a:rPr lang="pt-BR" sz="1400" dirty="0"/>
            </a:br>
            <a:br>
              <a:rPr lang="pt-BR" sz="1400" dirty="0"/>
            </a:br>
            <a:br>
              <a:rPr lang="pt-BR" sz="1400" dirty="0"/>
            </a:br>
            <a:br>
              <a:rPr lang="pt-BR" sz="900" dirty="0"/>
            </a:br>
            <a:endParaRPr lang="pt-BR" sz="1400" dirty="0"/>
          </a:p>
        </p:txBody>
      </p:sp>
      <p:pic>
        <p:nvPicPr>
          <p:cNvPr id="6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45" y="2143125"/>
            <a:ext cx="7800109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40945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137" y="909553"/>
            <a:ext cx="8488907" cy="5836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4667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45"/>
          <p:cNvSpPr txBox="1">
            <a:spLocks/>
          </p:cNvSpPr>
          <p:nvPr/>
        </p:nvSpPr>
        <p:spPr>
          <a:xfrm>
            <a:off x="311700" y="1003233"/>
            <a:ext cx="8520600" cy="186465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5F37"/>
              </a:buClr>
              <a:buSzPct val="100000"/>
              <a:buNone/>
              <a:defRPr sz="1800" b="0" i="0" u="none" strike="noStrike" cap="none">
                <a:solidFill>
                  <a:srgbClr val="005F3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endParaRPr lang="pt-BR" sz="1400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700" y="849874"/>
            <a:ext cx="8520600" cy="587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579506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703</TotalTime>
  <Words>342</Words>
  <Application>Microsoft Office PowerPoint</Application>
  <PresentationFormat>Apresentação na tela (4:3)</PresentationFormat>
  <Paragraphs>15</Paragraphs>
  <Slides>15</Slides>
  <Notes>15</Notes>
  <HiddenSlides>0</HiddenSlides>
  <MMClips>0</MMClips>
  <ScaleCrop>false</ScaleCrop>
  <HeadingPairs>
    <vt:vector size="6" baseType="variant">
      <vt:variant>
        <vt:lpstr>Fontes usadas</vt:lpstr>
      </vt:variant>
      <vt:variant>
        <vt:i4>1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15</vt:i4>
      </vt:variant>
    </vt:vector>
  </HeadingPairs>
  <TitlesOfParts>
    <vt:vector size="17" baseType="lpstr">
      <vt:lpstr>Arial</vt:lpstr>
      <vt:lpstr>simple-light-2</vt:lpstr>
      <vt:lpstr>Manual de Aplicação da Avaliação de Desempenho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Manual de Aplicação da Avaliação de Desempenho</dc:title>
  <dc:creator>Thiago Rassweiler</dc:creator>
  <cp:lastModifiedBy>Maira Braga de Miranda</cp:lastModifiedBy>
  <cp:revision>20</cp:revision>
  <dcterms:modified xsi:type="dcterms:W3CDTF">2019-05-15T11:28:50Z</dcterms:modified>
</cp:coreProperties>
</file>