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10"/>
  </p:notesMasterIdLst>
  <p:handoutMasterIdLst>
    <p:handoutMasterId r:id="rId11"/>
  </p:handoutMasterIdLst>
  <p:sldIdLst>
    <p:sldId id="256" r:id="rId5"/>
    <p:sldId id="265" r:id="rId6"/>
    <p:sldId id="263" r:id="rId7"/>
    <p:sldId id="261" r:id="rId8"/>
    <p:sldId id="266" r:id="rId9"/>
  </p:sldIdLst>
  <p:sldSz cx="10058400" cy="7772400"/>
  <p:notesSz cx="6858000" cy="9144000"/>
  <p:defaultTextStyle>
    <a:defPPr rtl="0">
      <a:defRPr lang="pt-b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D2D2"/>
    <a:srgbClr val="0078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5FEEE2-6AA1-41AC-8680-A21C57AF05BE}" v="1043" dt="2020-02-06T18:55:19.7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36" autoAdjust="0"/>
  </p:normalViewPr>
  <p:slideViewPr>
    <p:cSldViewPr snapToGrid="0">
      <p:cViewPr varScale="1">
        <p:scale>
          <a:sx n="101" d="100"/>
          <a:sy n="101" d="100"/>
        </p:scale>
        <p:origin x="1608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29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E93579-23CC-40CA-AA00-22DA8DC523D7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pt-BR"/>
        </a:p>
      </dgm:t>
    </dgm:pt>
    <dgm:pt modelId="{0B9C73C1-3113-4639-89D9-E973EAB0ECB4}">
      <dgm:prSet phldrT="[Texto]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pt-BR" dirty="0"/>
            <a:t>2010</a:t>
          </a:r>
        </a:p>
      </dgm:t>
    </dgm:pt>
    <dgm:pt modelId="{B2E1026E-0843-4B06-A560-21FD9CDDD197}" type="parTrans" cxnId="{0DCEC935-02ED-4EE1-9D59-EB4FF536CE7A}">
      <dgm:prSet/>
      <dgm:spPr/>
      <dgm:t>
        <a:bodyPr/>
        <a:lstStyle/>
        <a:p>
          <a:endParaRPr lang="pt-BR" sz="1600"/>
        </a:p>
      </dgm:t>
    </dgm:pt>
    <dgm:pt modelId="{E2775B7A-5B3C-4FC1-A83D-86910B5FE95D}" type="sibTrans" cxnId="{0DCEC935-02ED-4EE1-9D59-EB4FF536CE7A}">
      <dgm:prSet/>
      <dgm:spPr/>
      <dgm:t>
        <a:bodyPr/>
        <a:lstStyle/>
        <a:p>
          <a:endParaRPr lang="pt-BR"/>
        </a:p>
      </dgm:t>
    </dgm:pt>
    <dgm:pt modelId="{79A91FEB-1D87-458C-8247-32297E0D0281}">
      <dgm:prSet phldrT="[Texto]"/>
      <dgm:spPr/>
      <dgm:t>
        <a:bodyPr/>
        <a:lstStyle/>
        <a:p>
          <a:pPr>
            <a:lnSpc>
              <a:spcPct val="100000"/>
            </a:lnSpc>
          </a:pPr>
          <a:endParaRPr lang="pt-BR" dirty="0"/>
        </a:p>
      </dgm:t>
    </dgm:pt>
    <dgm:pt modelId="{55B18A9D-0B2E-4D7E-BA41-674C492DF226}" type="parTrans" cxnId="{62A7C9FA-EAEC-45ED-9B91-737C83B5D7B4}">
      <dgm:prSet/>
      <dgm:spPr/>
      <dgm:t>
        <a:bodyPr/>
        <a:lstStyle/>
        <a:p>
          <a:endParaRPr lang="pt-BR" sz="1600"/>
        </a:p>
      </dgm:t>
    </dgm:pt>
    <dgm:pt modelId="{A75D558A-70AA-4888-B7B7-082D0677F1D3}" type="sibTrans" cxnId="{62A7C9FA-EAEC-45ED-9B91-737C83B5D7B4}">
      <dgm:prSet/>
      <dgm:spPr/>
      <dgm:t>
        <a:bodyPr/>
        <a:lstStyle/>
        <a:p>
          <a:endParaRPr lang="pt-BR"/>
        </a:p>
      </dgm:t>
    </dgm:pt>
    <dgm:pt modelId="{04CC3410-F6AD-4B09-AC25-16C3B2E63FFB}">
      <dgm:prSet phldrT="[Texto]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pt-BR" dirty="0"/>
            <a:t>2014</a:t>
          </a:r>
        </a:p>
      </dgm:t>
    </dgm:pt>
    <dgm:pt modelId="{2ECCED3C-4633-40ED-B7A3-985DDD08BA87}" type="parTrans" cxnId="{BB73DAD5-F700-4623-9EE3-5EED69FF7703}">
      <dgm:prSet/>
      <dgm:spPr/>
      <dgm:t>
        <a:bodyPr/>
        <a:lstStyle/>
        <a:p>
          <a:endParaRPr lang="pt-BR" sz="1600"/>
        </a:p>
      </dgm:t>
    </dgm:pt>
    <dgm:pt modelId="{8D2F5667-4C49-4E7E-AF98-2DDAA92C3A69}" type="sibTrans" cxnId="{BB73DAD5-F700-4623-9EE3-5EED69FF7703}">
      <dgm:prSet/>
      <dgm:spPr/>
      <dgm:t>
        <a:bodyPr/>
        <a:lstStyle/>
        <a:p>
          <a:endParaRPr lang="pt-BR"/>
        </a:p>
      </dgm:t>
    </dgm:pt>
    <dgm:pt modelId="{250AB650-931A-4948-9017-15739EC795AA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pt-BR" dirty="0"/>
            <a:t>Implementação </a:t>
          </a:r>
          <a:r>
            <a:rPr lang="pt-BR" dirty="0" err="1"/>
            <a:t>Institutional</a:t>
          </a:r>
          <a:endParaRPr lang="pt-BR" dirty="0"/>
        </a:p>
        <a:p>
          <a:pPr>
            <a:lnSpc>
              <a:spcPct val="100000"/>
            </a:lnSpc>
          </a:pPr>
          <a:r>
            <a:rPr lang="pt-BR" dirty="0"/>
            <a:t> </a:t>
          </a:r>
          <a:r>
            <a:rPr lang="pt-BR" b="1" dirty="0">
              <a:solidFill>
                <a:srgbClr val="FF0000"/>
              </a:solidFill>
            </a:rPr>
            <a:t>3394 amostras </a:t>
          </a:r>
        </a:p>
      </dgm:t>
    </dgm:pt>
    <dgm:pt modelId="{5EE1F1D5-B719-4D2B-BF73-F936B3E0C649}" type="parTrans" cxnId="{81E2129E-0953-43B2-8D47-C5406CFBCE71}">
      <dgm:prSet/>
      <dgm:spPr/>
      <dgm:t>
        <a:bodyPr/>
        <a:lstStyle/>
        <a:p>
          <a:endParaRPr lang="pt-BR" sz="1600"/>
        </a:p>
      </dgm:t>
    </dgm:pt>
    <dgm:pt modelId="{574B6E97-EA92-4697-BC2A-7E582F9BC3EC}" type="sibTrans" cxnId="{81E2129E-0953-43B2-8D47-C5406CFBCE71}">
      <dgm:prSet/>
      <dgm:spPr/>
      <dgm:t>
        <a:bodyPr/>
        <a:lstStyle/>
        <a:p>
          <a:endParaRPr lang="pt-BR"/>
        </a:p>
      </dgm:t>
    </dgm:pt>
    <dgm:pt modelId="{A8883EC9-8A37-4B73-AEDD-79EE6F65FAEC}">
      <dgm:prSet phldrT="[Texto]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pt-BR" dirty="0"/>
            <a:t>2015</a:t>
          </a:r>
        </a:p>
      </dgm:t>
    </dgm:pt>
    <dgm:pt modelId="{BC9CCE84-3693-4D64-8C05-8CE33EE5184E}" type="parTrans" cxnId="{E8C79DAF-846C-4426-94F1-E598C15DC93C}">
      <dgm:prSet/>
      <dgm:spPr/>
      <dgm:t>
        <a:bodyPr/>
        <a:lstStyle/>
        <a:p>
          <a:endParaRPr lang="pt-BR" sz="1600"/>
        </a:p>
      </dgm:t>
    </dgm:pt>
    <dgm:pt modelId="{B06E1112-7CBD-4EC4-9373-5AE89855E790}" type="sibTrans" cxnId="{E8C79DAF-846C-4426-94F1-E598C15DC93C}">
      <dgm:prSet/>
      <dgm:spPr/>
      <dgm:t>
        <a:bodyPr/>
        <a:lstStyle/>
        <a:p>
          <a:endParaRPr lang="pt-BR"/>
        </a:p>
      </dgm:t>
    </dgm:pt>
    <dgm:pt modelId="{781AF2A9-D41C-4652-9D63-818F5D26272F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pt-BR" dirty="0"/>
            <a:t>Inclusão de outras regiões do Brasil.</a:t>
          </a:r>
        </a:p>
        <a:p>
          <a:pPr>
            <a:lnSpc>
              <a:spcPct val="100000"/>
            </a:lnSpc>
          </a:pPr>
          <a:r>
            <a:rPr lang="pt-BR" b="1" dirty="0">
              <a:solidFill>
                <a:srgbClr val="FF0000"/>
              </a:solidFill>
            </a:rPr>
            <a:t>4309 amostras</a:t>
          </a:r>
        </a:p>
      </dgm:t>
    </dgm:pt>
    <dgm:pt modelId="{FBB5B6E5-E768-4093-B104-D753E6B66FAC}" type="parTrans" cxnId="{735B3C9E-2AC5-4056-B19B-87FCC6DE4237}">
      <dgm:prSet/>
      <dgm:spPr/>
      <dgm:t>
        <a:bodyPr/>
        <a:lstStyle/>
        <a:p>
          <a:endParaRPr lang="pt-BR" sz="1600"/>
        </a:p>
      </dgm:t>
    </dgm:pt>
    <dgm:pt modelId="{CDE14016-0723-438F-93A1-895374D081C6}" type="sibTrans" cxnId="{735B3C9E-2AC5-4056-B19B-87FCC6DE4237}">
      <dgm:prSet/>
      <dgm:spPr/>
      <dgm:t>
        <a:bodyPr/>
        <a:lstStyle/>
        <a:p>
          <a:endParaRPr lang="pt-BR"/>
        </a:p>
      </dgm:t>
    </dgm:pt>
    <dgm:pt modelId="{0B4E25F8-4066-4722-A0EC-9026210E815A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pt-BR" dirty="0"/>
            <a:t>2018</a:t>
          </a:r>
        </a:p>
      </dgm:t>
    </dgm:pt>
    <dgm:pt modelId="{EA81D34D-5ECE-47E6-AB50-C770FBE1D2E7}" type="parTrans" cxnId="{134AF8BA-1FCD-4053-8AF0-AB9EBDFD9E44}">
      <dgm:prSet/>
      <dgm:spPr/>
      <dgm:t>
        <a:bodyPr/>
        <a:lstStyle/>
        <a:p>
          <a:endParaRPr lang="pt-BR" sz="1600"/>
        </a:p>
      </dgm:t>
    </dgm:pt>
    <dgm:pt modelId="{08F2B329-7534-4EE2-A5BA-55312F468194}" type="sibTrans" cxnId="{134AF8BA-1FCD-4053-8AF0-AB9EBDFD9E44}">
      <dgm:prSet/>
      <dgm:spPr/>
      <dgm:t>
        <a:bodyPr/>
        <a:lstStyle/>
        <a:p>
          <a:endParaRPr lang="pt-BR"/>
        </a:p>
      </dgm:t>
    </dgm:pt>
    <dgm:pt modelId="{BFFCCD3B-A776-4187-A085-8DF19293C663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n-US" b="0" i="0" dirty="0" err="1"/>
            <a:t>Iniciativa</a:t>
          </a:r>
          <a:r>
            <a:rPr lang="en-US" b="0" i="0" dirty="0"/>
            <a:t> de </a:t>
          </a:r>
          <a:r>
            <a:rPr lang="en-US" b="0" i="0" dirty="0" err="1"/>
            <a:t>Desenvolver</a:t>
          </a:r>
          <a:r>
            <a:rPr lang="en-US" b="0" i="0" dirty="0"/>
            <a:t> um </a:t>
          </a:r>
          <a:r>
            <a:rPr lang="en-US" b="0" i="0" dirty="0" err="1"/>
            <a:t>Biobanco</a:t>
          </a:r>
          <a:endParaRPr lang="en-US" b="0" i="0" dirty="0"/>
        </a:p>
      </dgm:t>
    </dgm:pt>
    <dgm:pt modelId="{4F3124FC-FBEF-40CD-9084-63042C98462C}" type="parTrans" cxnId="{CD963A73-0D0C-4F02-AC62-9989D179C63B}">
      <dgm:prSet/>
      <dgm:spPr/>
      <dgm:t>
        <a:bodyPr/>
        <a:lstStyle/>
        <a:p>
          <a:endParaRPr lang="pt-BR"/>
        </a:p>
      </dgm:t>
    </dgm:pt>
    <dgm:pt modelId="{C5FD4BCC-9BF7-4B37-BF1C-BDA0533AF2BF}" type="sibTrans" cxnId="{CD963A73-0D0C-4F02-AC62-9989D179C63B}">
      <dgm:prSet/>
      <dgm:spPr/>
      <dgm:t>
        <a:bodyPr/>
        <a:lstStyle/>
        <a:p>
          <a:endParaRPr lang="pt-BR"/>
        </a:p>
      </dgm:t>
    </dgm:pt>
    <dgm:pt modelId="{8D4DBCF4-2E22-4B24-8E5D-FE9DD0201324}">
      <dgm:prSet/>
      <dgm:spPr/>
      <dgm:t>
        <a:bodyPr/>
        <a:lstStyle/>
        <a:p>
          <a:pPr>
            <a:lnSpc>
              <a:spcPct val="100000"/>
            </a:lnSpc>
          </a:pPr>
          <a:r>
            <a:rPr lang="pt-BR" dirty="0"/>
            <a:t> Iniciativa de GWAS</a:t>
          </a:r>
        </a:p>
        <a:p>
          <a:pPr>
            <a:lnSpc>
              <a:spcPct val="100000"/>
            </a:lnSpc>
          </a:pPr>
          <a:r>
            <a:rPr lang="pt-BR" b="1" dirty="0">
              <a:solidFill>
                <a:srgbClr val="FF0000"/>
              </a:solidFill>
            </a:rPr>
            <a:t>5650 amostras</a:t>
          </a:r>
        </a:p>
      </dgm:t>
    </dgm:pt>
    <dgm:pt modelId="{7F465597-3C2B-4D87-8850-60D45E90F0C2}" type="parTrans" cxnId="{CD752CC3-BCD8-47D3-9412-44A55CC1F877}">
      <dgm:prSet/>
      <dgm:spPr/>
      <dgm:t>
        <a:bodyPr/>
        <a:lstStyle/>
        <a:p>
          <a:endParaRPr lang="pt-BR"/>
        </a:p>
      </dgm:t>
    </dgm:pt>
    <dgm:pt modelId="{CA261A62-84A6-431D-BB8E-22132B2033F0}" type="sibTrans" cxnId="{CD752CC3-BCD8-47D3-9412-44A55CC1F877}">
      <dgm:prSet/>
      <dgm:spPr/>
      <dgm:t>
        <a:bodyPr/>
        <a:lstStyle/>
        <a:p>
          <a:endParaRPr lang="pt-BR"/>
        </a:p>
      </dgm:t>
    </dgm:pt>
    <dgm:pt modelId="{7890C581-E995-4D71-A398-EED97F26255D}" type="pres">
      <dgm:prSet presAssocID="{C3E93579-23CC-40CA-AA00-22DA8DC523D7}" presName="root" presStyleCnt="0">
        <dgm:presLayoutVars>
          <dgm:dir/>
          <dgm:resizeHandles val="exact"/>
        </dgm:presLayoutVars>
      </dgm:prSet>
      <dgm:spPr/>
    </dgm:pt>
    <dgm:pt modelId="{ADDB625B-4921-494F-85AF-66E8CFFA20C2}" type="pres">
      <dgm:prSet presAssocID="{0B9C73C1-3113-4639-89D9-E973EAB0ECB4}" presName="compNode" presStyleCnt="0"/>
      <dgm:spPr/>
    </dgm:pt>
    <dgm:pt modelId="{5DEAC305-3DF4-402E-BA7D-D934BDB0A960}" type="pres">
      <dgm:prSet presAssocID="{0B9C73C1-3113-4639-89D9-E973EAB0ECB4}" presName="iconRect" presStyleLbl="node1" presStyleIdx="0" presStyleCnt="4" custLinFactNeighborX="6252" custLinFactNeighborY="1343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FC237F49-87B6-4D65-A685-161F9D3F0BE4}" type="pres">
      <dgm:prSet presAssocID="{0B9C73C1-3113-4639-89D9-E973EAB0ECB4}" presName="iconSpace" presStyleCnt="0"/>
      <dgm:spPr/>
    </dgm:pt>
    <dgm:pt modelId="{1B548142-CEF5-4567-A0A0-93B8EE5B6002}" type="pres">
      <dgm:prSet presAssocID="{0B9C73C1-3113-4639-89D9-E973EAB0ECB4}" presName="parTx" presStyleLbl="revTx" presStyleIdx="0" presStyleCnt="8" custLinFactNeighborX="-10936" custLinFactNeighborY="676">
        <dgm:presLayoutVars>
          <dgm:chMax val="0"/>
          <dgm:chPref val="0"/>
        </dgm:presLayoutVars>
      </dgm:prSet>
      <dgm:spPr/>
    </dgm:pt>
    <dgm:pt modelId="{8A007700-5800-49EF-8634-F3D653501AFE}" type="pres">
      <dgm:prSet presAssocID="{0B9C73C1-3113-4639-89D9-E973EAB0ECB4}" presName="txSpace" presStyleCnt="0"/>
      <dgm:spPr/>
    </dgm:pt>
    <dgm:pt modelId="{A42B7D5F-A37E-4D26-8125-2CCC84634864}" type="pres">
      <dgm:prSet presAssocID="{0B9C73C1-3113-4639-89D9-E973EAB0ECB4}" presName="desTx" presStyleLbl="revTx" presStyleIdx="1" presStyleCnt="8" custLinFactNeighborX="-2930" custLinFactNeighborY="-21633">
        <dgm:presLayoutVars/>
      </dgm:prSet>
      <dgm:spPr/>
    </dgm:pt>
    <dgm:pt modelId="{07A8B891-0527-404A-9123-1A32F3A426FE}" type="pres">
      <dgm:prSet presAssocID="{E2775B7A-5B3C-4FC1-A83D-86910B5FE95D}" presName="sibTrans" presStyleCnt="0"/>
      <dgm:spPr/>
    </dgm:pt>
    <dgm:pt modelId="{4B69F25B-4CDC-40ED-B917-DD9F71E808AB}" type="pres">
      <dgm:prSet presAssocID="{04CC3410-F6AD-4B09-AC25-16C3B2E63FFB}" presName="compNode" presStyleCnt="0"/>
      <dgm:spPr/>
    </dgm:pt>
    <dgm:pt modelId="{B4B8D8A6-F20F-42DF-A222-85BE3AB58DD5}" type="pres">
      <dgm:prSet presAssocID="{04CC3410-F6AD-4B09-AC25-16C3B2E63FFB}" presName="iconRect" presStyleLbl="node1" presStyleIdx="1" presStyleCnt="4" custLinFactNeighborX="-62339" custLinFactNeighborY="384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nk"/>
        </a:ext>
      </dgm:extLst>
    </dgm:pt>
    <dgm:pt modelId="{C38B68B6-C304-4349-844B-C0D9ACBEFC97}" type="pres">
      <dgm:prSet presAssocID="{04CC3410-F6AD-4B09-AC25-16C3B2E63FFB}" presName="iconSpace" presStyleCnt="0"/>
      <dgm:spPr/>
    </dgm:pt>
    <dgm:pt modelId="{077FDAA1-EE75-4F0C-A27C-6DF967C45B30}" type="pres">
      <dgm:prSet presAssocID="{04CC3410-F6AD-4B09-AC25-16C3B2E63FFB}" presName="parTx" presStyleLbl="revTx" presStyleIdx="2" presStyleCnt="8" custLinFactNeighborX="-22914" custLinFactNeighborY="11190">
        <dgm:presLayoutVars>
          <dgm:chMax val="0"/>
          <dgm:chPref val="0"/>
        </dgm:presLayoutVars>
      </dgm:prSet>
      <dgm:spPr/>
    </dgm:pt>
    <dgm:pt modelId="{457D6B40-D65A-4752-B650-A65918A5B173}" type="pres">
      <dgm:prSet presAssocID="{04CC3410-F6AD-4B09-AC25-16C3B2E63FFB}" presName="txSpace" presStyleCnt="0"/>
      <dgm:spPr/>
    </dgm:pt>
    <dgm:pt modelId="{0F121794-335A-40C9-9D64-4FE6107998BE}" type="pres">
      <dgm:prSet presAssocID="{04CC3410-F6AD-4B09-AC25-16C3B2E63FFB}" presName="desTx" presStyleLbl="revTx" presStyleIdx="3" presStyleCnt="8" custLinFactNeighborX="-27015" custLinFactNeighborY="2409">
        <dgm:presLayoutVars/>
      </dgm:prSet>
      <dgm:spPr/>
    </dgm:pt>
    <dgm:pt modelId="{312E82D2-786C-4D30-8348-661E1BBA8C96}" type="pres">
      <dgm:prSet presAssocID="{8D2F5667-4C49-4E7E-AF98-2DDAA92C3A69}" presName="sibTrans" presStyleCnt="0"/>
      <dgm:spPr/>
    </dgm:pt>
    <dgm:pt modelId="{5DD37551-452D-48C0-A765-62235FEC79D0}" type="pres">
      <dgm:prSet presAssocID="{A8883EC9-8A37-4B73-AEDD-79EE6F65FAEC}" presName="compNode" presStyleCnt="0"/>
      <dgm:spPr/>
    </dgm:pt>
    <dgm:pt modelId="{D705A847-C915-4B19-AA50-E959D73CC061}" type="pres">
      <dgm:prSet presAssocID="{A8883EC9-8A37-4B73-AEDD-79EE6F65FAEC}" presName="iconRect" presStyleLbl="node1" presStyleIdx="2" presStyleCnt="4" custLinFactX="-41918" custLinFactNeighborX="-100000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68323566-E018-4E4E-86E2-049B5EFBDBAD}" type="pres">
      <dgm:prSet presAssocID="{A8883EC9-8A37-4B73-AEDD-79EE6F65FAEC}" presName="iconSpace" presStyleCnt="0"/>
      <dgm:spPr/>
    </dgm:pt>
    <dgm:pt modelId="{24E57DC1-EDAC-4186-8512-2F443154E252}" type="pres">
      <dgm:prSet presAssocID="{A8883EC9-8A37-4B73-AEDD-79EE6F65FAEC}" presName="parTx" presStyleLbl="revTx" presStyleIdx="4" presStyleCnt="8" custLinFactNeighborX="-49652">
        <dgm:presLayoutVars>
          <dgm:chMax val="0"/>
          <dgm:chPref val="0"/>
        </dgm:presLayoutVars>
      </dgm:prSet>
      <dgm:spPr/>
    </dgm:pt>
    <dgm:pt modelId="{8261F80A-00BC-4EEF-8073-B06F59068B96}" type="pres">
      <dgm:prSet presAssocID="{A8883EC9-8A37-4B73-AEDD-79EE6F65FAEC}" presName="txSpace" presStyleCnt="0"/>
      <dgm:spPr/>
    </dgm:pt>
    <dgm:pt modelId="{510B2F46-F773-4AB7-9138-6A60E5A51902}" type="pres">
      <dgm:prSet presAssocID="{A8883EC9-8A37-4B73-AEDD-79EE6F65FAEC}" presName="desTx" presStyleLbl="revTx" presStyleIdx="5" presStyleCnt="8" custLinFactNeighborX="-49652">
        <dgm:presLayoutVars/>
      </dgm:prSet>
      <dgm:spPr/>
    </dgm:pt>
    <dgm:pt modelId="{D1485655-9F5B-4ACA-88F9-08F22BC6036D}" type="pres">
      <dgm:prSet presAssocID="{B06E1112-7CBD-4EC4-9373-5AE89855E790}" presName="sibTrans" presStyleCnt="0"/>
      <dgm:spPr/>
    </dgm:pt>
    <dgm:pt modelId="{E6254839-A47E-4EF3-926C-85FEAF9E2A7F}" type="pres">
      <dgm:prSet presAssocID="{0B4E25F8-4066-4722-A0EC-9026210E815A}" presName="compNode" presStyleCnt="0"/>
      <dgm:spPr/>
    </dgm:pt>
    <dgm:pt modelId="{E5677748-E000-477C-88EF-BB2465143EEC}" type="pres">
      <dgm:prSet presAssocID="{0B4E25F8-4066-4722-A0EC-9026210E815A}" presName="iconRect" presStyleLbl="node1" presStyleIdx="3" presStyleCnt="4" custLinFactNeighborX="23349" custLinFactNeighborY="6511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m"/>
        </a:ext>
      </dgm:extLst>
    </dgm:pt>
    <dgm:pt modelId="{2D64F293-26E0-49DD-A6B5-96FB99CCB580}" type="pres">
      <dgm:prSet presAssocID="{0B4E25F8-4066-4722-A0EC-9026210E815A}" presName="iconSpace" presStyleCnt="0"/>
      <dgm:spPr/>
    </dgm:pt>
    <dgm:pt modelId="{D8366D21-B0D2-44B0-AC8C-23573FA5EC4E}" type="pres">
      <dgm:prSet presAssocID="{0B4E25F8-4066-4722-A0EC-9026210E815A}" presName="parTx" presStyleLbl="revTx" presStyleIdx="6" presStyleCnt="8" custLinFactNeighborX="-67472" custLinFactNeighborY="3320">
        <dgm:presLayoutVars>
          <dgm:chMax val="0"/>
          <dgm:chPref val="0"/>
        </dgm:presLayoutVars>
      </dgm:prSet>
      <dgm:spPr/>
    </dgm:pt>
    <dgm:pt modelId="{4D3E62ED-4344-46EB-8ED2-79761F4A2816}" type="pres">
      <dgm:prSet presAssocID="{0B4E25F8-4066-4722-A0EC-9026210E815A}" presName="txSpace" presStyleCnt="0"/>
      <dgm:spPr/>
    </dgm:pt>
    <dgm:pt modelId="{6FE5520A-5142-4B17-BC1C-18059B9220F8}" type="pres">
      <dgm:prSet presAssocID="{0B4E25F8-4066-4722-A0EC-9026210E815A}" presName="desTx" presStyleLbl="revTx" presStyleIdx="7" presStyleCnt="8" custLinFactNeighborX="-67472" custLinFactNeighborY="2409">
        <dgm:presLayoutVars/>
      </dgm:prSet>
      <dgm:spPr/>
    </dgm:pt>
  </dgm:ptLst>
  <dgm:cxnLst>
    <dgm:cxn modelId="{4D6F6304-3E1E-45CA-9F4B-ED81E15E7E11}" type="presOf" srcId="{79A91FEB-1D87-458C-8247-32297E0D0281}" destId="{A42B7D5F-A37E-4D26-8125-2CCC84634864}" srcOrd="0" destOrd="0" presId="urn:microsoft.com/office/officeart/2018/5/layout/CenteredIconLabelDescriptionList"/>
    <dgm:cxn modelId="{0DCEC935-02ED-4EE1-9D59-EB4FF536CE7A}" srcId="{C3E93579-23CC-40CA-AA00-22DA8DC523D7}" destId="{0B9C73C1-3113-4639-89D9-E973EAB0ECB4}" srcOrd="0" destOrd="0" parTransId="{B2E1026E-0843-4B06-A560-21FD9CDDD197}" sibTransId="{E2775B7A-5B3C-4FC1-A83D-86910B5FE95D}"/>
    <dgm:cxn modelId="{3B334969-2351-4BCE-B761-25CD2995B186}" type="presOf" srcId="{0B4E25F8-4066-4722-A0EC-9026210E815A}" destId="{D8366D21-B0D2-44B0-AC8C-23573FA5EC4E}" srcOrd="0" destOrd="0" presId="urn:microsoft.com/office/officeart/2018/5/layout/CenteredIconLabelDescriptionList"/>
    <dgm:cxn modelId="{51FFD36E-CD2C-4CB5-9BCF-F1A45F4DBEC4}" type="presOf" srcId="{C3E93579-23CC-40CA-AA00-22DA8DC523D7}" destId="{7890C581-E995-4D71-A398-EED97F26255D}" srcOrd="0" destOrd="0" presId="urn:microsoft.com/office/officeart/2018/5/layout/CenteredIconLabelDescriptionList"/>
    <dgm:cxn modelId="{07DBDA50-78AB-41C0-8B52-15306F16C664}" type="presOf" srcId="{BFFCCD3B-A776-4187-A085-8DF19293C663}" destId="{A42B7D5F-A37E-4D26-8125-2CCC84634864}" srcOrd="0" destOrd="1" presId="urn:microsoft.com/office/officeart/2018/5/layout/CenteredIconLabelDescriptionList"/>
    <dgm:cxn modelId="{CD963A73-0D0C-4F02-AC62-9989D179C63B}" srcId="{0B9C73C1-3113-4639-89D9-E973EAB0ECB4}" destId="{BFFCCD3B-A776-4187-A085-8DF19293C663}" srcOrd="1" destOrd="0" parTransId="{4F3124FC-FBEF-40CD-9084-63042C98462C}" sibTransId="{C5FD4BCC-9BF7-4B37-BF1C-BDA0533AF2BF}"/>
    <dgm:cxn modelId="{81E2129E-0953-43B2-8D47-C5406CFBCE71}" srcId="{04CC3410-F6AD-4B09-AC25-16C3B2E63FFB}" destId="{250AB650-931A-4948-9017-15739EC795AA}" srcOrd="0" destOrd="0" parTransId="{5EE1F1D5-B719-4D2B-BF73-F936B3E0C649}" sibTransId="{574B6E97-EA92-4697-BC2A-7E582F9BC3EC}"/>
    <dgm:cxn modelId="{735B3C9E-2AC5-4056-B19B-87FCC6DE4237}" srcId="{A8883EC9-8A37-4B73-AEDD-79EE6F65FAEC}" destId="{781AF2A9-D41C-4652-9D63-818F5D26272F}" srcOrd="0" destOrd="0" parTransId="{FBB5B6E5-E768-4093-B104-D753E6B66FAC}" sibTransId="{CDE14016-0723-438F-93A1-895374D081C6}"/>
    <dgm:cxn modelId="{D3D6FBA7-4ED7-43F2-8399-DD0D4A150BB3}" type="presOf" srcId="{04CC3410-F6AD-4B09-AC25-16C3B2E63FFB}" destId="{077FDAA1-EE75-4F0C-A27C-6DF967C45B30}" srcOrd="0" destOrd="0" presId="urn:microsoft.com/office/officeart/2018/5/layout/CenteredIconLabelDescriptionList"/>
    <dgm:cxn modelId="{E8C79DAF-846C-4426-94F1-E598C15DC93C}" srcId="{C3E93579-23CC-40CA-AA00-22DA8DC523D7}" destId="{A8883EC9-8A37-4B73-AEDD-79EE6F65FAEC}" srcOrd="2" destOrd="0" parTransId="{BC9CCE84-3693-4D64-8C05-8CE33EE5184E}" sibTransId="{B06E1112-7CBD-4EC4-9373-5AE89855E790}"/>
    <dgm:cxn modelId="{134AF8BA-1FCD-4053-8AF0-AB9EBDFD9E44}" srcId="{C3E93579-23CC-40CA-AA00-22DA8DC523D7}" destId="{0B4E25F8-4066-4722-A0EC-9026210E815A}" srcOrd="3" destOrd="0" parTransId="{EA81D34D-5ECE-47E6-AB50-C770FBE1D2E7}" sibTransId="{08F2B329-7534-4EE2-A5BA-55312F468194}"/>
    <dgm:cxn modelId="{CD752CC3-BCD8-47D3-9412-44A55CC1F877}" srcId="{0B4E25F8-4066-4722-A0EC-9026210E815A}" destId="{8D4DBCF4-2E22-4B24-8E5D-FE9DD0201324}" srcOrd="0" destOrd="0" parTransId="{7F465597-3C2B-4D87-8850-60D45E90F0C2}" sibTransId="{CA261A62-84A6-431D-BB8E-22132B2033F0}"/>
    <dgm:cxn modelId="{30B7DCCA-B007-471E-BD15-2BE34890FD6E}" type="presOf" srcId="{781AF2A9-D41C-4652-9D63-818F5D26272F}" destId="{510B2F46-F773-4AB7-9138-6A60E5A51902}" srcOrd="0" destOrd="0" presId="urn:microsoft.com/office/officeart/2018/5/layout/CenteredIconLabelDescriptionList"/>
    <dgm:cxn modelId="{7DAFFED3-455E-4980-A718-B43880B83136}" type="presOf" srcId="{0B9C73C1-3113-4639-89D9-E973EAB0ECB4}" destId="{1B548142-CEF5-4567-A0A0-93B8EE5B6002}" srcOrd="0" destOrd="0" presId="urn:microsoft.com/office/officeart/2018/5/layout/CenteredIconLabelDescriptionList"/>
    <dgm:cxn modelId="{BB73DAD5-F700-4623-9EE3-5EED69FF7703}" srcId="{C3E93579-23CC-40CA-AA00-22DA8DC523D7}" destId="{04CC3410-F6AD-4B09-AC25-16C3B2E63FFB}" srcOrd="1" destOrd="0" parTransId="{2ECCED3C-4633-40ED-B7A3-985DDD08BA87}" sibTransId="{8D2F5667-4C49-4E7E-AF98-2DDAA92C3A69}"/>
    <dgm:cxn modelId="{57819AD6-C74A-44C1-B2EC-B4AB4EB06417}" type="presOf" srcId="{A8883EC9-8A37-4B73-AEDD-79EE6F65FAEC}" destId="{24E57DC1-EDAC-4186-8512-2F443154E252}" srcOrd="0" destOrd="0" presId="urn:microsoft.com/office/officeart/2018/5/layout/CenteredIconLabelDescriptionList"/>
    <dgm:cxn modelId="{C2D726E2-558A-4DBC-9199-C5DD2C60DCF5}" type="presOf" srcId="{250AB650-931A-4948-9017-15739EC795AA}" destId="{0F121794-335A-40C9-9D64-4FE6107998BE}" srcOrd="0" destOrd="0" presId="urn:microsoft.com/office/officeart/2018/5/layout/CenteredIconLabelDescriptionList"/>
    <dgm:cxn modelId="{8C3506E6-3A2F-4799-9142-B8C1491F98F0}" type="presOf" srcId="{8D4DBCF4-2E22-4B24-8E5D-FE9DD0201324}" destId="{6FE5520A-5142-4B17-BC1C-18059B9220F8}" srcOrd="0" destOrd="0" presId="urn:microsoft.com/office/officeart/2018/5/layout/CenteredIconLabelDescriptionList"/>
    <dgm:cxn modelId="{62A7C9FA-EAEC-45ED-9B91-737C83B5D7B4}" srcId="{0B9C73C1-3113-4639-89D9-E973EAB0ECB4}" destId="{79A91FEB-1D87-458C-8247-32297E0D0281}" srcOrd="0" destOrd="0" parTransId="{55B18A9D-0B2E-4D7E-BA41-674C492DF226}" sibTransId="{A75D558A-70AA-4888-B7B7-082D0677F1D3}"/>
    <dgm:cxn modelId="{5BAB66EB-F32C-4CC7-8A6B-B541FEA1183A}" type="presParOf" srcId="{7890C581-E995-4D71-A398-EED97F26255D}" destId="{ADDB625B-4921-494F-85AF-66E8CFFA20C2}" srcOrd="0" destOrd="0" presId="urn:microsoft.com/office/officeart/2018/5/layout/CenteredIconLabelDescriptionList"/>
    <dgm:cxn modelId="{42C5A77B-2CB0-4719-913B-CB75F037F914}" type="presParOf" srcId="{ADDB625B-4921-494F-85AF-66E8CFFA20C2}" destId="{5DEAC305-3DF4-402E-BA7D-D934BDB0A960}" srcOrd="0" destOrd="0" presId="urn:microsoft.com/office/officeart/2018/5/layout/CenteredIconLabelDescriptionList"/>
    <dgm:cxn modelId="{E2DA0299-2CA8-48ED-933E-39D4BC642EF8}" type="presParOf" srcId="{ADDB625B-4921-494F-85AF-66E8CFFA20C2}" destId="{FC237F49-87B6-4D65-A685-161F9D3F0BE4}" srcOrd="1" destOrd="0" presId="urn:microsoft.com/office/officeart/2018/5/layout/CenteredIconLabelDescriptionList"/>
    <dgm:cxn modelId="{0D80338E-DDF5-4D14-8250-1811D44F24C9}" type="presParOf" srcId="{ADDB625B-4921-494F-85AF-66E8CFFA20C2}" destId="{1B548142-CEF5-4567-A0A0-93B8EE5B6002}" srcOrd="2" destOrd="0" presId="urn:microsoft.com/office/officeart/2018/5/layout/CenteredIconLabelDescriptionList"/>
    <dgm:cxn modelId="{5A1BBF7D-B5AF-45F1-A7FB-A586881892E5}" type="presParOf" srcId="{ADDB625B-4921-494F-85AF-66E8CFFA20C2}" destId="{8A007700-5800-49EF-8634-F3D653501AFE}" srcOrd="3" destOrd="0" presId="urn:microsoft.com/office/officeart/2018/5/layout/CenteredIconLabelDescriptionList"/>
    <dgm:cxn modelId="{E0EEB6DE-3746-4187-A387-E1B2C8A354C3}" type="presParOf" srcId="{ADDB625B-4921-494F-85AF-66E8CFFA20C2}" destId="{A42B7D5F-A37E-4D26-8125-2CCC84634864}" srcOrd="4" destOrd="0" presId="urn:microsoft.com/office/officeart/2018/5/layout/CenteredIconLabelDescriptionList"/>
    <dgm:cxn modelId="{8B45D7F5-A70D-4FDC-AE73-E37DB4ED9C24}" type="presParOf" srcId="{7890C581-E995-4D71-A398-EED97F26255D}" destId="{07A8B891-0527-404A-9123-1A32F3A426FE}" srcOrd="1" destOrd="0" presId="urn:microsoft.com/office/officeart/2018/5/layout/CenteredIconLabelDescriptionList"/>
    <dgm:cxn modelId="{7D83A7EB-D17B-4845-A053-2C50193AF34A}" type="presParOf" srcId="{7890C581-E995-4D71-A398-EED97F26255D}" destId="{4B69F25B-4CDC-40ED-B917-DD9F71E808AB}" srcOrd="2" destOrd="0" presId="urn:microsoft.com/office/officeart/2018/5/layout/CenteredIconLabelDescriptionList"/>
    <dgm:cxn modelId="{AD974111-F93C-41D1-84C9-1D48DC9EAA41}" type="presParOf" srcId="{4B69F25B-4CDC-40ED-B917-DD9F71E808AB}" destId="{B4B8D8A6-F20F-42DF-A222-85BE3AB58DD5}" srcOrd="0" destOrd="0" presId="urn:microsoft.com/office/officeart/2018/5/layout/CenteredIconLabelDescriptionList"/>
    <dgm:cxn modelId="{B18D8715-CF23-4D78-AE8E-E9D038E44360}" type="presParOf" srcId="{4B69F25B-4CDC-40ED-B917-DD9F71E808AB}" destId="{C38B68B6-C304-4349-844B-C0D9ACBEFC97}" srcOrd="1" destOrd="0" presId="urn:microsoft.com/office/officeart/2018/5/layout/CenteredIconLabelDescriptionList"/>
    <dgm:cxn modelId="{1D8D7A60-9579-4F2E-8207-79D94B03CE1F}" type="presParOf" srcId="{4B69F25B-4CDC-40ED-B917-DD9F71E808AB}" destId="{077FDAA1-EE75-4F0C-A27C-6DF967C45B30}" srcOrd="2" destOrd="0" presId="urn:microsoft.com/office/officeart/2018/5/layout/CenteredIconLabelDescriptionList"/>
    <dgm:cxn modelId="{47D1EE95-8D9A-4134-804A-A5465BE23DF9}" type="presParOf" srcId="{4B69F25B-4CDC-40ED-B917-DD9F71E808AB}" destId="{457D6B40-D65A-4752-B650-A65918A5B173}" srcOrd="3" destOrd="0" presId="urn:microsoft.com/office/officeart/2018/5/layout/CenteredIconLabelDescriptionList"/>
    <dgm:cxn modelId="{FB0F0269-E44D-410A-99B6-035904A49C38}" type="presParOf" srcId="{4B69F25B-4CDC-40ED-B917-DD9F71E808AB}" destId="{0F121794-335A-40C9-9D64-4FE6107998BE}" srcOrd="4" destOrd="0" presId="urn:microsoft.com/office/officeart/2018/5/layout/CenteredIconLabelDescriptionList"/>
    <dgm:cxn modelId="{171F26FD-18C8-47AE-80FE-AFC8E462E435}" type="presParOf" srcId="{7890C581-E995-4D71-A398-EED97F26255D}" destId="{312E82D2-786C-4D30-8348-661E1BBA8C96}" srcOrd="3" destOrd="0" presId="urn:microsoft.com/office/officeart/2018/5/layout/CenteredIconLabelDescriptionList"/>
    <dgm:cxn modelId="{3AEB4BEE-49A3-46C6-8A5E-97CB6820E667}" type="presParOf" srcId="{7890C581-E995-4D71-A398-EED97F26255D}" destId="{5DD37551-452D-48C0-A765-62235FEC79D0}" srcOrd="4" destOrd="0" presId="urn:microsoft.com/office/officeart/2018/5/layout/CenteredIconLabelDescriptionList"/>
    <dgm:cxn modelId="{C79394A8-52CC-4449-9567-53372CCDA33B}" type="presParOf" srcId="{5DD37551-452D-48C0-A765-62235FEC79D0}" destId="{D705A847-C915-4B19-AA50-E959D73CC061}" srcOrd="0" destOrd="0" presId="urn:microsoft.com/office/officeart/2018/5/layout/CenteredIconLabelDescriptionList"/>
    <dgm:cxn modelId="{DD4FB7BB-7347-4D5B-8F5E-56A7E67AB15B}" type="presParOf" srcId="{5DD37551-452D-48C0-A765-62235FEC79D0}" destId="{68323566-E018-4E4E-86E2-049B5EFBDBAD}" srcOrd="1" destOrd="0" presId="urn:microsoft.com/office/officeart/2018/5/layout/CenteredIconLabelDescriptionList"/>
    <dgm:cxn modelId="{73EB2F38-5B57-4E1C-8704-D28A75CC412B}" type="presParOf" srcId="{5DD37551-452D-48C0-A765-62235FEC79D0}" destId="{24E57DC1-EDAC-4186-8512-2F443154E252}" srcOrd="2" destOrd="0" presId="urn:microsoft.com/office/officeart/2018/5/layout/CenteredIconLabelDescriptionList"/>
    <dgm:cxn modelId="{2348D94B-4EE5-401E-B0BA-01ABF81D1FD2}" type="presParOf" srcId="{5DD37551-452D-48C0-A765-62235FEC79D0}" destId="{8261F80A-00BC-4EEF-8073-B06F59068B96}" srcOrd="3" destOrd="0" presId="urn:microsoft.com/office/officeart/2018/5/layout/CenteredIconLabelDescriptionList"/>
    <dgm:cxn modelId="{32E5C5FC-C7C8-456F-82A7-5768DBA7EF87}" type="presParOf" srcId="{5DD37551-452D-48C0-A765-62235FEC79D0}" destId="{510B2F46-F773-4AB7-9138-6A60E5A51902}" srcOrd="4" destOrd="0" presId="urn:microsoft.com/office/officeart/2018/5/layout/CenteredIconLabelDescriptionList"/>
    <dgm:cxn modelId="{D6F13EF9-8B49-40FD-9C0B-ED9D8E27B8DB}" type="presParOf" srcId="{7890C581-E995-4D71-A398-EED97F26255D}" destId="{D1485655-9F5B-4ACA-88F9-08F22BC6036D}" srcOrd="5" destOrd="0" presId="urn:microsoft.com/office/officeart/2018/5/layout/CenteredIconLabelDescriptionList"/>
    <dgm:cxn modelId="{EB3EC386-3BBB-4326-BBC9-5E466E564190}" type="presParOf" srcId="{7890C581-E995-4D71-A398-EED97F26255D}" destId="{E6254839-A47E-4EF3-926C-85FEAF9E2A7F}" srcOrd="6" destOrd="0" presId="urn:microsoft.com/office/officeart/2018/5/layout/CenteredIconLabelDescriptionList"/>
    <dgm:cxn modelId="{3BD39468-E037-48BE-B231-B8469A4E17FA}" type="presParOf" srcId="{E6254839-A47E-4EF3-926C-85FEAF9E2A7F}" destId="{E5677748-E000-477C-88EF-BB2465143EEC}" srcOrd="0" destOrd="0" presId="urn:microsoft.com/office/officeart/2018/5/layout/CenteredIconLabelDescriptionList"/>
    <dgm:cxn modelId="{4FC86F05-D78C-49BA-A5F2-8EF0FAAC76E9}" type="presParOf" srcId="{E6254839-A47E-4EF3-926C-85FEAF9E2A7F}" destId="{2D64F293-26E0-49DD-A6B5-96FB99CCB580}" srcOrd="1" destOrd="0" presId="urn:microsoft.com/office/officeart/2018/5/layout/CenteredIconLabelDescriptionList"/>
    <dgm:cxn modelId="{F9A44EA4-6261-4B9E-896B-9F0B8D86D1AC}" type="presParOf" srcId="{E6254839-A47E-4EF3-926C-85FEAF9E2A7F}" destId="{D8366D21-B0D2-44B0-AC8C-23573FA5EC4E}" srcOrd="2" destOrd="0" presId="urn:microsoft.com/office/officeart/2018/5/layout/CenteredIconLabelDescriptionList"/>
    <dgm:cxn modelId="{BA82402C-7D7D-4E15-B76A-C82F5324DECD}" type="presParOf" srcId="{E6254839-A47E-4EF3-926C-85FEAF9E2A7F}" destId="{4D3E62ED-4344-46EB-8ED2-79761F4A2816}" srcOrd="3" destOrd="0" presId="urn:microsoft.com/office/officeart/2018/5/layout/CenteredIconLabelDescriptionList"/>
    <dgm:cxn modelId="{A2C0C333-2E6E-4F60-A27D-56AC6CD262E2}" type="presParOf" srcId="{E6254839-A47E-4EF3-926C-85FEAF9E2A7F}" destId="{6FE5520A-5142-4B17-BC1C-18059B9220F8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EAC305-3DF4-402E-BA7D-D934BDB0A960}">
      <dsp:nvSpPr>
        <dsp:cNvPr id="0" name=""/>
        <dsp:cNvSpPr/>
      </dsp:nvSpPr>
      <dsp:spPr>
        <a:xfrm>
          <a:off x="752260" y="95970"/>
          <a:ext cx="747155" cy="71454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548142-CEF5-4567-A0A0-93B8EE5B6002}">
      <dsp:nvSpPr>
        <dsp:cNvPr id="0" name=""/>
        <dsp:cNvSpPr/>
      </dsp:nvSpPr>
      <dsp:spPr>
        <a:xfrm>
          <a:off x="0" y="794478"/>
          <a:ext cx="2134730" cy="306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pt-BR" sz="1900" kern="1200" dirty="0"/>
            <a:t>2010</a:t>
          </a:r>
        </a:p>
      </dsp:txBody>
      <dsp:txXfrm>
        <a:off x="0" y="794478"/>
        <a:ext cx="2134730" cy="306234"/>
      </dsp:txXfrm>
    </dsp:sp>
    <dsp:sp modelId="{A42B7D5F-A37E-4D26-8125-2CCC84634864}">
      <dsp:nvSpPr>
        <dsp:cNvPr id="0" name=""/>
        <dsp:cNvSpPr/>
      </dsp:nvSpPr>
      <dsp:spPr>
        <a:xfrm>
          <a:off x="0" y="970374"/>
          <a:ext cx="2134730" cy="760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500" kern="1200" dirty="0"/>
        </a:p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i="0" kern="1200" dirty="0" err="1"/>
            <a:t>Iniciativa</a:t>
          </a:r>
          <a:r>
            <a:rPr lang="en-US" sz="1500" b="0" i="0" kern="1200" dirty="0"/>
            <a:t> de </a:t>
          </a:r>
          <a:r>
            <a:rPr lang="en-US" sz="1500" b="0" i="0" kern="1200" dirty="0" err="1"/>
            <a:t>Desenvolver</a:t>
          </a:r>
          <a:r>
            <a:rPr lang="en-US" sz="1500" b="0" i="0" kern="1200" dirty="0"/>
            <a:t> um </a:t>
          </a:r>
          <a:r>
            <a:rPr lang="en-US" sz="1500" b="0" i="0" kern="1200" dirty="0" err="1"/>
            <a:t>Biobanco</a:t>
          </a:r>
          <a:endParaRPr lang="en-US" sz="1500" b="0" i="0" kern="1200" dirty="0"/>
        </a:p>
      </dsp:txBody>
      <dsp:txXfrm>
        <a:off x="0" y="970374"/>
        <a:ext cx="2134730" cy="760330"/>
      </dsp:txXfrm>
    </dsp:sp>
    <dsp:sp modelId="{B4B8D8A6-F20F-42DF-A222-85BE3AB58DD5}">
      <dsp:nvSpPr>
        <dsp:cNvPr id="0" name=""/>
        <dsp:cNvSpPr/>
      </dsp:nvSpPr>
      <dsp:spPr>
        <a:xfrm>
          <a:off x="2748087" y="27467"/>
          <a:ext cx="747155" cy="71454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7FDAA1-EE75-4F0C-A27C-6DF967C45B30}">
      <dsp:nvSpPr>
        <dsp:cNvPr id="0" name=""/>
        <dsp:cNvSpPr/>
      </dsp:nvSpPr>
      <dsp:spPr>
        <a:xfrm>
          <a:off x="2030917" y="826675"/>
          <a:ext cx="2134730" cy="306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pt-BR" sz="1900" kern="1200" dirty="0"/>
            <a:t>2014</a:t>
          </a:r>
        </a:p>
      </dsp:txBody>
      <dsp:txXfrm>
        <a:off x="2030917" y="826675"/>
        <a:ext cx="2134730" cy="306234"/>
      </dsp:txXfrm>
    </dsp:sp>
    <dsp:sp modelId="{0F121794-335A-40C9-9D64-4FE6107998BE}">
      <dsp:nvSpPr>
        <dsp:cNvPr id="0" name=""/>
        <dsp:cNvSpPr/>
      </dsp:nvSpPr>
      <dsp:spPr>
        <a:xfrm>
          <a:off x="1943371" y="1134857"/>
          <a:ext cx="2134730" cy="760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Implementação </a:t>
          </a:r>
          <a:r>
            <a:rPr lang="pt-BR" sz="1500" kern="1200" dirty="0" err="1"/>
            <a:t>Institutional</a:t>
          </a:r>
          <a:endParaRPr lang="pt-BR" sz="1500" kern="1200" dirty="0"/>
        </a:p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 </a:t>
          </a:r>
          <a:r>
            <a:rPr lang="pt-BR" sz="1500" b="1" kern="1200" dirty="0">
              <a:solidFill>
                <a:srgbClr val="FF0000"/>
              </a:solidFill>
            </a:rPr>
            <a:t>3394 amostras </a:t>
          </a:r>
        </a:p>
      </dsp:txBody>
      <dsp:txXfrm>
        <a:off x="1943371" y="1134857"/>
        <a:ext cx="2134730" cy="760330"/>
      </dsp:txXfrm>
    </dsp:sp>
    <dsp:sp modelId="{D705A847-C915-4B19-AA50-E959D73CC061}">
      <dsp:nvSpPr>
        <dsp:cNvPr id="0" name=""/>
        <dsp:cNvSpPr/>
      </dsp:nvSpPr>
      <dsp:spPr>
        <a:xfrm>
          <a:off x="4661816" y="0"/>
          <a:ext cx="747155" cy="71454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E57DC1-EDAC-4186-8512-2F443154E252}">
      <dsp:nvSpPr>
        <dsp:cNvPr id="0" name=""/>
        <dsp:cNvSpPr/>
      </dsp:nvSpPr>
      <dsp:spPr>
        <a:xfrm>
          <a:off x="3968441" y="792408"/>
          <a:ext cx="2134730" cy="306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pt-BR" sz="1900" kern="1200" dirty="0"/>
            <a:t>2015</a:t>
          </a:r>
        </a:p>
      </dsp:txBody>
      <dsp:txXfrm>
        <a:off x="3968441" y="792408"/>
        <a:ext cx="2134730" cy="306234"/>
      </dsp:txXfrm>
    </dsp:sp>
    <dsp:sp modelId="{510B2F46-F773-4AB7-9138-6A60E5A51902}">
      <dsp:nvSpPr>
        <dsp:cNvPr id="0" name=""/>
        <dsp:cNvSpPr/>
      </dsp:nvSpPr>
      <dsp:spPr>
        <a:xfrm>
          <a:off x="3968441" y="1134857"/>
          <a:ext cx="2134730" cy="760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Inclusão de outras regiões do Brasil.</a:t>
          </a:r>
        </a:p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b="1" kern="1200" dirty="0">
              <a:solidFill>
                <a:srgbClr val="FF0000"/>
              </a:solidFill>
            </a:rPr>
            <a:t>4309 amostras</a:t>
          </a:r>
        </a:p>
      </dsp:txBody>
      <dsp:txXfrm>
        <a:off x="3968441" y="1134857"/>
        <a:ext cx="2134730" cy="760330"/>
      </dsp:txXfrm>
    </dsp:sp>
    <dsp:sp modelId="{E5677748-E000-477C-88EF-BB2465143EEC}">
      <dsp:nvSpPr>
        <dsp:cNvPr id="0" name=""/>
        <dsp:cNvSpPr/>
      </dsp:nvSpPr>
      <dsp:spPr>
        <a:xfrm>
          <a:off x="8404927" y="46524"/>
          <a:ext cx="747155" cy="714547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366D21-B0D2-44B0-AC8C-23573FA5EC4E}">
      <dsp:nvSpPr>
        <dsp:cNvPr id="0" name=""/>
        <dsp:cNvSpPr/>
      </dsp:nvSpPr>
      <dsp:spPr>
        <a:xfrm>
          <a:off x="6096341" y="802575"/>
          <a:ext cx="2134730" cy="306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pt-BR" sz="1900" kern="1200" dirty="0"/>
            <a:t>2018</a:t>
          </a:r>
        </a:p>
      </dsp:txBody>
      <dsp:txXfrm>
        <a:off x="6096341" y="802575"/>
        <a:ext cx="2134730" cy="306234"/>
      </dsp:txXfrm>
    </dsp:sp>
    <dsp:sp modelId="{6FE5520A-5142-4B17-BC1C-18059B9220F8}">
      <dsp:nvSpPr>
        <dsp:cNvPr id="0" name=""/>
        <dsp:cNvSpPr/>
      </dsp:nvSpPr>
      <dsp:spPr>
        <a:xfrm>
          <a:off x="6096341" y="1134857"/>
          <a:ext cx="2134730" cy="760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 Iniciativa de GWAS</a:t>
          </a:r>
        </a:p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b="1" kern="1200" dirty="0">
              <a:solidFill>
                <a:srgbClr val="FF0000"/>
              </a:solidFill>
            </a:rPr>
            <a:t>5650 amostras</a:t>
          </a:r>
        </a:p>
      </dsp:txBody>
      <dsp:txXfrm>
        <a:off x="6096341" y="1134857"/>
        <a:ext cx="2134730" cy="7603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t-BR" noProof="1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4C70848-50BF-4CF3-947D-B1FBD079C1E3}" type="datetime1">
              <a:rPr lang="pt-BR" noProof="1" dirty="0" smtClean="0"/>
              <a:t>05/04/2024</a:t>
            </a:fld>
            <a:endParaRPr lang="pt-BR" noProof="1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t-BR" noProof="1"/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A287F45-53A2-4574-9704-DB9BD7802604}" type="slidenum">
              <a:rPr lang="pt-BR" noProof="1" dirty="0" smtClean="0"/>
              <a:t>‹nº›</a:t>
            </a:fld>
            <a:endParaRPr lang="pt-BR" noProof="1"/>
          </a:p>
        </p:txBody>
      </p:sp>
    </p:spTree>
    <p:extLst>
      <p:ext uri="{BB962C8B-B14F-4D97-AF65-F5344CB8AC3E}">
        <p14:creationId xmlns:p14="http://schemas.microsoft.com/office/powerpoint/2010/main" val="26830478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t-BR" noProof="1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5A402A0-75F6-4EAD-AC52-493055E4671D}" type="datetime1">
              <a:rPr lang="pt-BR" noProof="1" smtClean="0"/>
              <a:t>05/04/2024</a:t>
            </a:fld>
            <a:endParaRPr lang="pt-BR" noProof="1"/>
          </a:p>
        </p:txBody>
      </p:sp>
      <p:sp>
        <p:nvSpPr>
          <p:cNvPr id="4" name="Espaço Reservado para Imagem do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pt-BR" noProof="1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-BR" noProof="1"/>
              <a:t>Clique para editar o texto Mestre</a:t>
            </a:r>
          </a:p>
          <a:p>
            <a:pPr lvl="1" rtl="0"/>
            <a:r>
              <a:rPr lang="pt-BR" noProof="1"/>
              <a:t>Segundo nível</a:t>
            </a:r>
          </a:p>
          <a:p>
            <a:pPr lvl="2" rtl="0"/>
            <a:r>
              <a:rPr lang="pt-BR" noProof="1"/>
              <a:t>Terceiro nível</a:t>
            </a:r>
          </a:p>
          <a:p>
            <a:pPr lvl="3" rtl="0"/>
            <a:r>
              <a:rPr lang="pt-BR" noProof="1"/>
              <a:t>Quarto nível</a:t>
            </a:r>
          </a:p>
          <a:p>
            <a:pPr lvl="4" rtl="0"/>
            <a:r>
              <a:rPr lang="pt-BR" noProof="1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t-BR" noProof="1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E2E02D3-8EE7-4A45-AD60-87A01101C290}" type="slidenum">
              <a:rPr lang="pt-BR" noProof="1" dirty="0" smtClean="0"/>
              <a:t>‹nº›</a:t>
            </a:fld>
            <a:endParaRPr lang="pt-BR" noProof="1"/>
          </a:p>
        </p:txBody>
      </p:sp>
    </p:spTree>
    <p:extLst>
      <p:ext uri="{BB962C8B-B14F-4D97-AF65-F5344CB8AC3E}">
        <p14:creationId xmlns:p14="http://schemas.microsoft.com/office/powerpoint/2010/main" val="13878706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o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t-BR" noProof="1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E2E02D3-8EE7-4A45-AD60-87A01101C290}" type="slidenum">
              <a:rPr lang="pt-BR" noProof="1" dirty="0" smtClean="0"/>
              <a:t>1</a:t>
            </a:fld>
            <a:endParaRPr lang="pt-BR" noProof="1"/>
          </a:p>
        </p:txBody>
      </p:sp>
    </p:spTree>
    <p:extLst>
      <p:ext uri="{BB962C8B-B14F-4D97-AF65-F5344CB8AC3E}">
        <p14:creationId xmlns:p14="http://schemas.microsoft.com/office/powerpoint/2010/main" val="883612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o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t-BR" noProof="1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E2E02D3-8EE7-4A45-AD60-87A01101C290}" type="slidenum">
              <a:rPr lang="pt-BR" noProof="1" dirty="0" smtClean="0"/>
              <a:t>2</a:t>
            </a:fld>
            <a:endParaRPr lang="pt-BR" noProof="1"/>
          </a:p>
        </p:txBody>
      </p:sp>
    </p:spTree>
    <p:extLst>
      <p:ext uri="{BB962C8B-B14F-4D97-AF65-F5344CB8AC3E}">
        <p14:creationId xmlns:p14="http://schemas.microsoft.com/office/powerpoint/2010/main" val="40143901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o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t-BR" noProof="1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E2E02D3-8EE7-4A45-AD60-87A01101C290}" type="slidenum">
              <a:rPr lang="pt-BR" noProof="1" dirty="0" smtClean="0"/>
              <a:t>3</a:t>
            </a:fld>
            <a:endParaRPr lang="pt-BR" noProof="1"/>
          </a:p>
        </p:txBody>
      </p:sp>
    </p:spTree>
    <p:extLst>
      <p:ext uri="{BB962C8B-B14F-4D97-AF65-F5344CB8AC3E}">
        <p14:creationId xmlns:p14="http://schemas.microsoft.com/office/powerpoint/2010/main" val="1336628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o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t-BR" noProof="1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E2E02D3-8EE7-4A45-AD60-87A01101C290}" type="slidenum">
              <a:rPr lang="pt-BR" noProof="1" dirty="0" smtClean="0"/>
              <a:t>4</a:t>
            </a:fld>
            <a:endParaRPr lang="pt-BR" noProof="1"/>
          </a:p>
        </p:txBody>
      </p:sp>
    </p:spTree>
    <p:extLst>
      <p:ext uri="{BB962C8B-B14F-4D97-AF65-F5344CB8AC3E}">
        <p14:creationId xmlns:p14="http://schemas.microsoft.com/office/powerpoint/2010/main" val="2958317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o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t-BR" noProof="1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E2E02D3-8EE7-4A45-AD60-87A01101C290}" type="slidenum">
              <a:rPr lang="pt-BR" noProof="1" dirty="0" smtClean="0"/>
              <a:t>5</a:t>
            </a:fld>
            <a:endParaRPr lang="pt-BR" noProof="1"/>
          </a:p>
        </p:txBody>
      </p:sp>
    </p:spTree>
    <p:extLst>
      <p:ext uri="{BB962C8B-B14F-4D97-AF65-F5344CB8AC3E}">
        <p14:creationId xmlns:p14="http://schemas.microsoft.com/office/powerpoint/2010/main" val="2189547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rtlCol="0" anchor="b"/>
          <a:lstStyle>
            <a:lvl1pPr algn="ctr">
              <a:defRPr sz="6600"/>
            </a:lvl1pPr>
          </a:lstStyle>
          <a:p>
            <a:pPr rtl="0"/>
            <a:r>
              <a:rPr lang="pt-BR" noProof="1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 rtlCol="0"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pPr rtl="0"/>
            <a:r>
              <a:rPr lang="pt-BR" noProof="1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241BA81-B456-4936-A050-5F2CC706EAFB}" type="datetime1">
              <a:rPr lang="pt-BR" noProof="1" dirty="0" smtClean="0"/>
              <a:t>05/04/2024</a:t>
            </a:fld>
            <a:endParaRPr lang="pt-BR" noProof="1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1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07A91BD-2D30-4D1B-B388-0538F34CA7E2}" type="slidenum">
              <a:rPr lang="pt-BR" noProof="1" dirty="0" smtClean="0"/>
              <a:t>‹nº›</a:t>
            </a:fld>
            <a:endParaRPr lang="pt-BR" noProof="1"/>
          </a:p>
        </p:txBody>
      </p:sp>
    </p:spTree>
    <p:extLst>
      <p:ext uri="{BB962C8B-B14F-4D97-AF65-F5344CB8AC3E}">
        <p14:creationId xmlns:p14="http://schemas.microsoft.com/office/powerpoint/2010/main" val="1663383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1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pt-BR" noProof="1"/>
              <a:t>Clique para editar os estilos de texto Mestres</a:t>
            </a:r>
          </a:p>
          <a:p>
            <a:pPr lvl="1" rtl="0"/>
            <a:r>
              <a:rPr lang="pt-BR" noProof="1"/>
              <a:t>Segundo nível</a:t>
            </a:r>
          </a:p>
          <a:p>
            <a:pPr lvl="2" rtl="0"/>
            <a:r>
              <a:rPr lang="pt-BR" noProof="1"/>
              <a:t>Terceiro nível</a:t>
            </a:r>
          </a:p>
          <a:p>
            <a:pPr lvl="3" rtl="0"/>
            <a:r>
              <a:rPr lang="pt-BR" noProof="1"/>
              <a:t>Quarto nível</a:t>
            </a:r>
          </a:p>
          <a:p>
            <a:pPr lvl="4" rtl="0"/>
            <a:r>
              <a:rPr lang="pt-BR" noProof="1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7F7A42A-7119-4EC3-95D9-89D276634C72}" type="datetime1">
              <a:rPr lang="pt-BR" noProof="1" dirty="0" smtClean="0"/>
              <a:t>05/04/2024</a:t>
            </a:fld>
            <a:endParaRPr lang="pt-BR" noProof="1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1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07A91BD-2D30-4D1B-B388-0538F34CA7E2}" type="slidenum">
              <a:rPr lang="pt-BR" noProof="1" dirty="0" smtClean="0"/>
              <a:t>‹nº›</a:t>
            </a:fld>
            <a:endParaRPr lang="pt-BR" noProof="1"/>
          </a:p>
        </p:txBody>
      </p:sp>
    </p:spTree>
    <p:extLst>
      <p:ext uri="{BB962C8B-B14F-4D97-AF65-F5344CB8AC3E}">
        <p14:creationId xmlns:p14="http://schemas.microsoft.com/office/powerpoint/2010/main" val="1998332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 rtlCol="0"/>
          <a:lstStyle/>
          <a:p>
            <a:pPr rtl="0"/>
            <a:r>
              <a:rPr lang="pt-BR" noProof="1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 rtlCol="0"/>
          <a:lstStyle/>
          <a:p>
            <a:pPr lvl="0" rtl="0"/>
            <a:r>
              <a:rPr lang="pt-BR" noProof="1"/>
              <a:t>Clique para editar os estilos de texto Mestres</a:t>
            </a:r>
          </a:p>
          <a:p>
            <a:pPr lvl="1" rtl="0"/>
            <a:r>
              <a:rPr lang="pt-BR" noProof="1"/>
              <a:t>Segundo nível</a:t>
            </a:r>
          </a:p>
          <a:p>
            <a:pPr lvl="2" rtl="0"/>
            <a:r>
              <a:rPr lang="pt-BR" noProof="1"/>
              <a:t>Terceiro nível</a:t>
            </a:r>
          </a:p>
          <a:p>
            <a:pPr lvl="3" rtl="0"/>
            <a:r>
              <a:rPr lang="pt-BR" noProof="1"/>
              <a:t>Quarto nível</a:t>
            </a:r>
          </a:p>
          <a:p>
            <a:pPr lvl="4" rtl="0"/>
            <a:r>
              <a:rPr lang="pt-BR" noProof="1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F515518-36FF-43AB-9C1F-71678E775705}" type="datetime1">
              <a:rPr lang="pt-BR" noProof="1" dirty="0" smtClean="0"/>
              <a:t>05/04/2024</a:t>
            </a:fld>
            <a:endParaRPr lang="pt-BR" noProof="1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1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07A91BD-2D30-4D1B-B388-0538F34CA7E2}" type="slidenum">
              <a:rPr lang="pt-BR" noProof="1" dirty="0" smtClean="0"/>
              <a:t>‹nº›</a:t>
            </a:fld>
            <a:endParaRPr lang="pt-BR" noProof="1"/>
          </a:p>
        </p:txBody>
      </p:sp>
    </p:spTree>
    <p:extLst>
      <p:ext uri="{BB962C8B-B14F-4D97-AF65-F5344CB8AC3E}">
        <p14:creationId xmlns:p14="http://schemas.microsoft.com/office/powerpoint/2010/main" val="338262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1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pt-BR" noProof="1"/>
              <a:t>Clique para editar os estilos de texto Mestres</a:t>
            </a:r>
          </a:p>
          <a:p>
            <a:pPr lvl="1" rtl="0"/>
            <a:r>
              <a:rPr lang="pt-BR" noProof="1"/>
              <a:t>Segundo nível</a:t>
            </a:r>
          </a:p>
          <a:p>
            <a:pPr lvl="2" rtl="0"/>
            <a:r>
              <a:rPr lang="pt-BR" noProof="1"/>
              <a:t>Terceiro nível</a:t>
            </a:r>
          </a:p>
          <a:p>
            <a:pPr lvl="3" rtl="0"/>
            <a:r>
              <a:rPr lang="pt-BR" noProof="1"/>
              <a:t>Quarto nível</a:t>
            </a:r>
          </a:p>
          <a:p>
            <a:pPr lvl="4" rtl="0"/>
            <a:r>
              <a:rPr lang="pt-BR" noProof="1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6FFBA58-A033-4B58-940F-7FA5B237D793}" type="datetime1">
              <a:rPr lang="pt-BR" noProof="1" dirty="0" smtClean="0"/>
              <a:t>05/04/2024</a:t>
            </a:fld>
            <a:endParaRPr lang="pt-BR" noProof="1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1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07A91BD-2D30-4D1B-B388-0538F34CA7E2}" type="slidenum">
              <a:rPr lang="pt-BR" noProof="1" dirty="0" smtClean="0"/>
              <a:t>‹nº›</a:t>
            </a:fld>
            <a:endParaRPr lang="pt-BR" noProof="1"/>
          </a:p>
        </p:txBody>
      </p:sp>
    </p:spTree>
    <p:extLst>
      <p:ext uri="{BB962C8B-B14F-4D97-AF65-F5344CB8AC3E}">
        <p14:creationId xmlns:p14="http://schemas.microsoft.com/office/powerpoint/2010/main" val="3518147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rtlCol="0" anchor="b"/>
          <a:lstStyle>
            <a:lvl1pPr>
              <a:defRPr sz="6600"/>
            </a:lvl1pPr>
          </a:lstStyle>
          <a:p>
            <a:pPr rtl="0"/>
            <a:r>
              <a:rPr lang="pt-BR" noProof="1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 rtlCol="0"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1"/>
              <a:t>Clique para editar os estilos de texto Mestres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DC5EEB2-8D8E-43AC-9AA4-6A324F12F135}" type="datetime1">
              <a:rPr lang="pt-BR" noProof="1" dirty="0" smtClean="0"/>
              <a:t>05/04/2024</a:t>
            </a:fld>
            <a:endParaRPr lang="pt-BR" noProof="1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1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07A91BD-2D30-4D1B-B388-0538F34CA7E2}" type="slidenum">
              <a:rPr lang="pt-BR" noProof="1" dirty="0" smtClean="0"/>
              <a:t>‹nº›</a:t>
            </a:fld>
            <a:endParaRPr lang="pt-BR" noProof="1"/>
          </a:p>
        </p:txBody>
      </p:sp>
    </p:spTree>
    <p:extLst>
      <p:ext uri="{BB962C8B-B14F-4D97-AF65-F5344CB8AC3E}">
        <p14:creationId xmlns:p14="http://schemas.microsoft.com/office/powerpoint/2010/main" val="687354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1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 rtlCol="0"/>
          <a:lstStyle/>
          <a:p>
            <a:pPr lvl="0" rtl="0"/>
            <a:r>
              <a:rPr lang="pt-BR" noProof="1"/>
              <a:t>Clique para editar os estilos de texto Mestres</a:t>
            </a:r>
          </a:p>
          <a:p>
            <a:pPr lvl="1" rtl="0"/>
            <a:r>
              <a:rPr lang="pt-BR" noProof="1"/>
              <a:t>Segundo nível</a:t>
            </a:r>
          </a:p>
          <a:p>
            <a:pPr lvl="2" rtl="0"/>
            <a:r>
              <a:rPr lang="pt-BR" noProof="1"/>
              <a:t>Terceiro nível</a:t>
            </a:r>
          </a:p>
          <a:p>
            <a:pPr lvl="3" rtl="0"/>
            <a:r>
              <a:rPr lang="pt-BR" noProof="1"/>
              <a:t>Quarto nível</a:t>
            </a:r>
          </a:p>
          <a:p>
            <a:pPr lvl="4" rtl="0"/>
            <a:r>
              <a:rPr lang="pt-BR" noProof="1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 rtlCol="0"/>
          <a:lstStyle/>
          <a:p>
            <a:pPr lvl="0" rtl="0"/>
            <a:r>
              <a:rPr lang="pt-BR" noProof="1"/>
              <a:t>Clique para editar os estilos de texto Mestres</a:t>
            </a:r>
          </a:p>
          <a:p>
            <a:pPr lvl="1" rtl="0"/>
            <a:r>
              <a:rPr lang="pt-BR" noProof="1"/>
              <a:t>Segundo nível</a:t>
            </a:r>
          </a:p>
          <a:p>
            <a:pPr lvl="2" rtl="0"/>
            <a:r>
              <a:rPr lang="pt-BR" noProof="1"/>
              <a:t>Terceiro nível</a:t>
            </a:r>
          </a:p>
          <a:p>
            <a:pPr lvl="3" rtl="0"/>
            <a:r>
              <a:rPr lang="pt-BR" noProof="1"/>
              <a:t>Quarto nível</a:t>
            </a:r>
          </a:p>
          <a:p>
            <a:pPr lvl="4" rtl="0"/>
            <a:r>
              <a:rPr lang="pt-BR" noProof="1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42742D4-C24E-402E-80E9-2ECFE793A705}" type="datetime1">
              <a:rPr lang="pt-BR" noProof="1" dirty="0" smtClean="0"/>
              <a:t>05/04/2024</a:t>
            </a:fld>
            <a:endParaRPr lang="pt-BR" noProof="1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1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07A91BD-2D30-4D1B-B388-0538F34CA7E2}" type="slidenum">
              <a:rPr lang="pt-BR" noProof="1" dirty="0" smtClean="0"/>
              <a:t>‹nº›</a:t>
            </a:fld>
            <a:endParaRPr lang="pt-BR" noProof="1"/>
          </a:p>
        </p:txBody>
      </p:sp>
    </p:spTree>
    <p:extLst>
      <p:ext uri="{BB962C8B-B14F-4D97-AF65-F5344CB8AC3E}">
        <p14:creationId xmlns:p14="http://schemas.microsoft.com/office/powerpoint/2010/main" val="531661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 rtlCol="0"/>
          <a:lstStyle/>
          <a:p>
            <a:pPr rtl="0"/>
            <a:r>
              <a:rPr lang="pt-BR" noProof="1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rtlCol="0"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 rtl="0"/>
            <a:r>
              <a:rPr lang="pt-BR" noProof="1"/>
              <a:t>Clique para editar os estilos de texto Mestres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 rtlCol="0"/>
          <a:lstStyle/>
          <a:p>
            <a:pPr lvl="0" rtl="0"/>
            <a:r>
              <a:rPr lang="pt-BR" noProof="1"/>
              <a:t>Clique para editar os estilos de texto Mestres</a:t>
            </a:r>
          </a:p>
          <a:p>
            <a:pPr lvl="1" rtl="0"/>
            <a:r>
              <a:rPr lang="pt-BR" noProof="1"/>
              <a:t>Segundo nível</a:t>
            </a:r>
          </a:p>
          <a:p>
            <a:pPr lvl="2" rtl="0"/>
            <a:r>
              <a:rPr lang="pt-BR" noProof="1"/>
              <a:t>Terceiro nível</a:t>
            </a:r>
          </a:p>
          <a:p>
            <a:pPr lvl="3" rtl="0"/>
            <a:r>
              <a:rPr lang="pt-BR" noProof="1"/>
              <a:t>Quarto nível</a:t>
            </a:r>
          </a:p>
          <a:p>
            <a:pPr lvl="4" rtl="0"/>
            <a:r>
              <a:rPr lang="pt-BR" noProof="1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rtlCol="0"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 rtl="0"/>
            <a:r>
              <a:rPr lang="pt-BR" noProof="1"/>
              <a:t>Clique para editar os estilos de texto Mestres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 rtlCol="0"/>
          <a:lstStyle/>
          <a:p>
            <a:pPr lvl="0" rtl="0"/>
            <a:r>
              <a:rPr lang="pt-BR" noProof="1"/>
              <a:t>Clique para editar os estilos de texto Mestres</a:t>
            </a:r>
          </a:p>
          <a:p>
            <a:pPr lvl="1" rtl="0"/>
            <a:r>
              <a:rPr lang="pt-BR" noProof="1"/>
              <a:t>Segundo nível</a:t>
            </a:r>
          </a:p>
          <a:p>
            <a:pPr lvl="2" rtl="0"/>
            <a:r>
              <a:rPr lang="pt-BR" noProof="1"/>
              <a:t>Terceiro nível</a:t>
            </a:r>
          </a:p>
          <a:p>
            <a:pPr lvl="3" rtl="0"/>
            <a:r>
              <a:rPr lang="pt-BR" noProof="1"/>
              <a:t>Quarto nível</a:t>
            </a:r>
          </a:p>
          <a:p>
            <a:pPr lvl="4" rtl="0"/>
            <a:r>
              <a:rPr lang="pt-BR" noProof="1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28D4B0E-4E1D-4C89-9201-119DA969EFDF}" type="datetime1">
              <a:rPr lang="pt-BR" noProof="1" dirty="0" smtClean="0"/>
              <a:t>05/04/2024</a:t>
            </a:fld>
            <a:endParaRPr lang="pt-BR" noProof="1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1"/>
          </a:p>
        </p:txBody>
      </p:sp>
      <p:sp>
        <p:nvSpPr>
          <p:cNvPr id="9" name="Espaço Reservado para o Número do Slid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07A91BD-2D30-4D1B-B388-0538F34CA7E2}" type="slidenum">
              <a:rPr lang="pt-BR" noProof="1" dirty="0" smtClean="0"/>
              <a:t>‹nº›</a:t>
            </a:fld>
            <a:endParaRPr lang="pt-BR" noProof="1"/>
          </a:p>
        </p:txBody>
      </p:sp>
    </p:spTree>
    <p:extLst>
      <p:ext uri="{BB962C8B-B14F-4D97-AF65-F5344CB8AC3E}">
        <p14:creationId xmlns:p14="http://schemas.microsoft.com/office/powerpoint/2010/main" val="1815779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1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05CD14B-7CF2-4780-9131-887582BE866C}" type="datetime1">
              <a:rPr lang="pt-BR" noProof="1" dirty="0" smtClean="0"/>
              <a:t>05/04/2024</a:t>
            </a:fld>
            <a:endParaRPr lang="pt-BR" noProof="1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1"/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07A91BD-2D30-4D1B-B388-0538F34CA7E2}" type="slidenum">
              <a:rPr lang="pt-BR" noProof="1" dirty="0" smtClean="0"/>
              <a:t>‹nº›</a:t>
            </a:fld>
            <a:endParaRPr lang="pt-BR" noProof="1"/>
          </a:p>
        </p:txBody>
      </p:sp>
    </p:spTree>
    <p:extLst>
      <p:ext uri="{BB962C8B-B14F-4D97-AF65-F5344CB8AC3E}">
        <p14:creationId xmlns:p14="http://schemas.microsoft.com/office/powerpoint/2010/main" val="3072181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B31C47F-3683-4547-9B5B-881589C96DA2}" type="datetime1">
              <a:rPr lang="pt-BR" noProof="1" dirty="0" smtClean="0"/>
              <a:t>05/04/2024</a:t>
            </a:fld>
            <a:endParaRPr lang="pt-BR" noProof="1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1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07A91BD-2D30-4D1B-B388-0538F34CA7E2}" type="slidenum">
              <a:rPr lang="pt-BR" noProof="1" dirty="0" smtClean="0"/>
              <a:t>‹nº›</a:t>
            </a:fld>
            <a:endParaRPr lang="pt-BR" noProof="1"/>
          </a:p>
        </p:txBody>
      </p:sp>
    </p:spTree>
    <p:extLst>
      <p:ext uri="{BB962C8B-B14F-4D97-AF65-F5344CB8AC3E}">
        <p14:creationId xmlns:p14="http://schemas.microsoft.com/office/powerpoint/2010/main" val="9738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rtlCol="0" anchor="b"/>
          <a:lstStyle>
            <a:lvl1pPr>
              <a:defRPr sz="3520"/>
            </a:lvl1pPr>
          </a:lstStyle>
          <a:p>
            <a:pPr rtl="0"/>
            <a:r>
              <a:rPr lang="pt-BR" noProof="1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 rtlCol="0"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 rtl="0"/>
            <a:r>
              <a:rPr lang="pt-BR" noProof="1"/>
              <a:t>Clique para editar os estilos de texto Mestres</a:t>
            </a:r>
          </a:p>
          <a:p>
            <a:pPr lvl="1" rtl="0"/>
            <a:r>
              <a:rPr lang="pt-BR" noProof="1"/>
              <a:t>Segundo nível</a:t>
            </a:r>
          </a:p>
          <a:p>
            <a:pPr lvl="2" rtl="0"/>
            <a:r>
              <a:rPr lang="pt-BR" noProof="1"/>
              <a:t>Terceiro nível</a:t>
            </a:r>
          </a:p>
          <a:p>
            <a:pPr lvl="3" rtl="0"/>
            <a:r>
              <a:rPr lang="pt-BR" noProof="1"/>
              <a:t>Quarto nível</a:t>
            </a:r>
          </a:p>
          <a:p>
            <a:pPr lvl="4" rtl="0"/>
            <a:r>
              <a:rPr lang="pt-BR" noProof="1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 rtlCol="0"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 rtl="0"/>
            <a:r>
              <a:rPr lang="pt-BR" noProof="1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7F892A5-C1BF-4740-BF8C-6708CA2B6BB5}" type="datetime1">
              <a:rPr lang="pt-BR" noProof="1" dirty="0" smtClean="0"/>
              <a:t>05/04/2024</a:t>
            </a:fld>
            <a:endParaRPr lang="pt-BR" noProof="1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1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07A91BD-2D30-4D1B-B388-0538F34CA7E2}" type="slidenum">
              <a:rPr lang="pt-BR" noProof="1" dirty="0" smtClean="0"/>
              <a:t>‹nº›</a:t>
            </a:fld>
            <a:endParaRPr lang="pt-BR" noProof="1"/>
          </a:p>
        </p:txBody>
      </p:sp>
    </p:spTree>
    <p:extLst>
      <p:ext uri="{BB962C8B-B14F-4D97-AF65-F5344CB8AC3E}">
        <p14:creationId xmlns:p14="http://schemas.microsoft.com/office/powerpoint/2010/main" val="3326977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rtlCol="0" anchor="b"/>
          <a:lstStyle>
            <a:lvl1pPr>
              <a:defRPr sz="3520"/>
            </a:lvl1pPr>
          </a:lstStyle>
          <a:p>
            <a:pPr rtl="0"/>
            <a:r>
              <a:rPr lang="pt-BR" noProof="1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rtlCol="0"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pPr rtl="0"/>
            <a:r>
              <a:rPr lang="pt-BR" noProof="1"/>
              <a:t>Clique no ícone para adicionar uma imagem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 rtlCol="0"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 rtl="0"/>
            <a:r>
              <a:rPr lang="pt-BR" noProof="1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4AA2100-DA1E-46B0-98B2-363F5B7BB1B0}" type="datetime1">
              <a:rPr lang="pt-BR" noProof="1" dirty="0" smtClean="0"/>
              <a:t>05/04/2024</a:t>
            </a:fld>
            <a:endParaRPr lang="pt-BR" noProof="1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1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07A91BD-2D30-4D1B-B388-0538F34CA7E2}" type="slidenum">
              <a:rPr lang="pt-BR" noProof="1" dirty="0" smtClean="0"/>
              <a:t>‹nº›</a:t>
            </a:fld>
            <a:endParaRPr lang="pt-BR" noProof="1"/>
          </a:p>
        </p:txBody>
      </p:sp>
    </p:spTree>
    <p:extLst>
      <p:ext uri="{BB962C8B-B14F-4D97-AF65-F5344CB8AC3E}">
        <p14:creationId xmlns:p14="http://schemas.microsoft.com/office/powerpoint/2010/main" val="2076399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pt-BR" noProof="1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pt-BR" noProof="1"/>
              <a:t>Clique para editar o texto Mestre</a:t>
            </a:r>
          </a:p>
          <a:p>
            <a:pPr lvl="1" rtl="0"/>
            <a:r>
              <a:rPr lang="pt-BR" noProof="1"/>
              <a:t>Segundo nível</a:t>
            </a:r>
          </a:p>
          <a:p>
            <a:pPr lvl="2" rtl="0"/>
            <a:r>
              <a:rPr lang="pt-BR" noProof="1"/>
              <a:t>Terceiro nível</a:t>
            </a:r>
          </a:p>
          <a:p>
            <a:pPr lvl="3" rtl="0"/>
            <a:r>
              <a:rPr lang="pt-BR" noProof="1"/>
              <a:t>Quarto nível</a:t>
            </a:r>
          </a:p>
          <a:p>
            <a:pPr lvl="4" rtl="0"/>
            <a:r>
              <a:rPr lang="pt-BR" noProof="1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E6C333E6-E0E2-4284-9755-DCDC991CAFC5}" type="datetime1">
              <a:rPr lang="pt-BR" noProof="1" dirty="0" smtClean="0"/>
              <a:t>05/04/2024</a:t>
            </a:fld>
            <a:endParaRPr lang="pt-BR" noProof="1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pt-BR" noProof="1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E07A91BD-2D30-4D1B-B388-0538F34CA7E2}" type="slidenum">
              <a:rPr lang="pt-BR" noProof="1" dirty="0" smtClean="0"/>
              <a:t>‹nº›</a:t>
            </a:fld>
            <a:endParaRPr lang="pt-BR" noProof="1"/>
          </a:p>
        </p:txBody>
      </p:sp>
    </p:spTree>
    <p:extLst>
      <p:ext uri="{BB962C8B-B14F-4D97-AF65-F5344CB8AC3E}">
        <p14:creationId xmlns:p14="http://schemas.microsoft.com/office/powerpoint/2010/main" val="2464438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11.svg"/><Relationship Id="rId4" Type="http://schemas.openxmlformats.org/officeDocument/2006/relationships/diagramData" Target="../diagrams/data1.xml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jsb@univille.b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tângulo 4">
            <a:extLst>
              <a:ext uri="{FF2B5EF4-FFF2-40B4-BE49-F238E27FC236}">
                <a16:creationId xmlns:a16="http://schemas.microsoft.com/office/drawing/2014/main" id="{E94B8E51-835D-6E71-4F68-FCC2688284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2"/>
            <a:ext cx="10058400" cy="345313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2550" tIns="31277" rIns="62550" bIns="312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pt-BR" altLang="zh-CN" sz="1229" noProof="1"/>
          </a:p>
        </p:txBody>
      </p:sp>
      <p:sp>
        <p:nvSpPr>
          <p:cNvPr id="54" name="Caixa de texto 15">
            <a:extLst>
              <a:ext uri="{FF2B5EF4-FFF2-40B4-BE49-F238E27FC236}">
                <a16:creationId xmlns:a16="http://schemas.microsoft.com/office/drawing/2014/main" id="{AB38EF5A-1266-4C7E-8264-0032ACA0170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3405055"/>
            <a:ext cx="5526771" cy="113152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Histórico</a:t>
            </a:r>
            <a:br>
              <a:rPr kumimoji="0" lang="pt-BR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endParaRPr kumimoji="0" lang="pt-BR" altLang="zh-CN" sz="24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6" name="Caixa de texto 24">
            <a:extLst>
              <a:ext uri="{FF2B5EF4-FFF2-40B4-BE49-F238E27FC236}">
                <a16:creationId xmlns:a16="http://schemas.microsoft.com/office/drawing/2014/main" id="{AE12625D-DAA2-44A7-BEE4-8740C4747BDE}"/>
              </a:ext>
            </a:extLst>
          </p:cNvPr>
          <p:cNvSpPr txBox="1"/>
          <p:nvPr/>
        </p:nvSpPr>
        <p:spPr>
          <a:xfrm>
            <a:off x="0" y="4075999"/>
            <a:ext cx="10058399" cy="1812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0">
              <a:lnSpc>
                <a:spcPts val="1457"/>
              </a:lnSpc>
            </a:pPr>
            <a:r>
              <a:rPr lang="pt-BR" sz="1100" dirty="0"/>
              <a:t>A concepção da ideia para implementação de um repositório de amostras biológicas e dados clínicos e epidemiológicos associados iniciaram em 2010, passando-se em seguida a armazenar amostras de sangue e DNA de pacientes que sofreram AVC na cidade de Joinville e, mais à frente, noutras quatro cidades do Brasil no âmbito do Estudo Epidemiológico e </a:t>
            </a:r>
            <a:r>
              <a:rPr lang="pt-BR" sz="1100" dirty="0" err="1"/>
              <a:t>Biobanco</a:t>
            </a:r>
            <a:r>
              <a:rPr lang="pt-BR" sz="1100" dirty="0"/>
              <a:t> Brasileiro, financiado pelo </a:t>
            </a:r>
            <a:r>
              <a:rPr lang="pt-BR" sz="1100" dirty="0" err="1"/>
              <a:t>Decit</a:t>
            </a:r>
            <a:r>
              <a:rPr lang="pt-BR" sz="1100" dirty="0"/>
              <a:t>/MS. </a:t>
            </a:r>
          </a:p>
          <a:p>
            <a:pPr algn="just" rtl="0">
              <a:lnSpc>
                <a:spcPts val="1457"/>
              </a:lnSpc>
            </a:pPr>
            <a:r>
              <a:rPr lang="pt-BR" sz="1100" dirty="0"/>
              <a:t>Em 2014, obteve-se registro na Comissão Nacional de Ética em Pesquisa, do Conselho Nacional de Saúde (Registro n°B-018 - CONEP/MS), estando institucionalizado na </a:t>
            </a:r>
            <a:r>
              <a:rPr lang="pt-BR" sz="1100" dirty="0" err="1"/>
              <a:t>Univille</a:t>
            </a:r>
            <a:r>
              <a:rPr lang="pt-BR" sz="1100" dirty="0"/>
              <a:t> sob o gerenciamento da Prof. Dra. Leslie Ecker Ferreira e do Prof. Dr. Paulo Henrique Condeixa de França (Portaria n°008/2019 PRPPG/</a:t>
            </a:r>
            <a:r>
              <a:rPr lang="pt-BR" sz="1100" dirty="0" err="1"/>
              <a:t>Univille</a:t>
            </a:r>
            <a:r>
              <a:rPr lang="pt-BR" sz="1100" dirty="0"/>
              <a:t>). </a:t>
            </a:r>
          </a:p>
          <a:p>
            <a:pPr algn="just" rtl="0">
              <a:lnSpc>
                <a:spcPts val="1457"/>
              </a:lnSpc>
            </a:pPr>
            <a:r>
              <a:rPr lang="pt-BR" sz="1100" dirty="0"/>
              <a:t>Representa a primeira iniciativa latino-americana e única no Brasil até a atualidade, dando suporte ao JOINVASC e às pesquisas correlacionadas à investigação da genética do AVC. </a:t>
            </a:r>
          </a:p>
          <a:p>
            <a:pPr algn="just" rtl="0">
              <a:lnSpc>
                <a:spcPts val="1457"/>
              </a:lnSpc>
            </a:pPr>
            <a:r>
              <a:rPr lang="pt-BR" sz="1100" dirty="0"/>
              <a:t>O </a:t>
            </a:r>
            <a:r>
              <a:rPr lang="pt-BR" sz="1100" dirty="0" err="1"/>
              <a:t>Biobanco</a:t>
            </a:r>
            <a:r>
              <a:rPr lang="pt-BR" sz="1100" dirty="0"/>
              <a:t> </a:t>
            </a:r>
            <a:r>
              <a:rPr lang="pt-BR" sz="1100" dirty="0" err="1"/>
              <a:t>Univille</a:t>
            </a:r>
            <a:r>
              <a:rPr lang="pt-BR" sz="1100" dirty="0"/>
              <a:t> (Joinville </a:t>
            </a:r>
            <a:r>
              <a:rPr lang="pt-BR" sz="1100" dirty="0" err="1"/>
              <a:t>Stroke</a:t>
            </a:r>
            <a:r>
              <a:rPr lang="pt-BR" sz="1100" dirty="0"/>
              <a:t> </a:t>
            </a:r>
            <a:r>
              <a:rPr lang="pt-BR" sz="1100" dirty="0" err="1"/>
              <a:t>Biobank</a:t>
            </a:r>
            <a:r>
              <a:rPr lang="pt-BR" sz="1100" dirty="0"/>
              <a:t>), fornece dados e amostras para a investigação de fatores genéticos e ambientais quanto à pré-disposição ao AVC, assim como à evolução clínica e recuperação pós-evento.</a:t>
            </a:r>
            <a:endParaRPr lang="pt-BR" altLang="zh-CN" sz="1100" noProof="1">
              <a:latin typeface="Segoe Pro" panose="020B05020405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AutoForma 25">
            <a:extLst>
              <a:ext uri="{FF2B5EF4-FFF2-40B4-BE49-F238E27FC236}">
                <a16:creationId xmlns:a16="http://schemas.microsoft.com/office/drawing/2014/main" id="{B73E861E-A402-4A35-87CC-9574BAADDA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902073" y="6485344"/>
            <a:ext cx="528637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pt-BR" altLang="zh-CN" noProof="1"/>
          </a:p>
        </p:txBody>
      </p:sp>
      <p:pic>
        <p:nvPicPr>
          <p:cNvPr id="1026" name="Picture 2" descr="Visualização da imagem">
            <a:extLst>
              <a:ext uri="{FF2B5EF4-FFF2-40B4-BE49-F238E27FC236}">
                <a16:creationId xmlns:a16="http://schemas.microsoft.com/office/drawing/2014/main" id="{7A6B51CF-D7CA-4642-2976-241B0995D1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59" r="37202" b="26293"/>
          <a:stretch/>
        </p:blipFill>
        <p:spPr bwMode="auto">
          <a:xfrm>
            <a:off x="0" y="-12054"/>
            <a:ext cx="7859949" cy="227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1" name="Diagrama 60">
            <a:extLst>
              <a:ext uri="{FF2B5EF4-FFF2-40B4-BE49-F238E27FC236}">
                <a16:creationId xmlns:a16="http://schemas.microsoft.com/office/drawing/2014/main" id="{47B7092C-BC0E-A23C-087E-EEB98F7042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63674075"/>
              </p:ext>
            </p:extLst>
          </p:nvPr>
        </p:nvGraphicFramePr>
        <p:xfrm>
          <a:off x="414134" y="5743331"/>
          <a:ext cx="9683178" cy="18951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3" name="CaixaDeTexto 62">
            <a:extLst>
              <a:ext uri="{FF2B5EF4-FFF2-40B4-BE49-F238E27FC236}">
                <a16:creationId xmlns:a16="http://schemas.microsoft.com/office/drawing/2014/main" id="{4B8AB2D0-7850-25CB-F94E-DCDE2A290C98}"/>
              </a:ext>
            </a:extLst>
          </p:cNvPr>
          <p:cNvSpPr txBox="1"/>
          <p:nvPr/>
        </p:nvSpPr>
        <p:spPr>
          <a:xfrm>
            <a:off x="7986410" y="115368"/>
            <a:ext cx="20719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Histórico</a:t>
            </a:r>
          </a:p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Infraestrutura</a:t>
            </a:r>
          </a:p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Objetivos </a:t>
            </a:r>
          </a:p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Referências</a:t>
            </a:r>
          </a:p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Contato</a:t>
            </a:r>
          </a:p>
        </p:txBody>
      </p:sp>
      <p:pic>
        <p:nvPicPr>
          <p:cNvPr id="1025" name="Gráfico 1024" descr="DNA com preenchimento sólido">
            <a:extLst>
              <a:ext uri="{FF2B5EF4-FFF2-40B4-BE49-F238E27FC236}">
                <a16:creationId xmlns:a16="http://schemas.microsoft.com/office/drawing/2014/main" id="{6C210E40-3B74-A582-C593-F201EFC8C12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256834" y="5845513"/>
            <a:ext cx="671209" cy="671209"/>
          </a:xfrm>
          <a:prstGeom prst="rect">
            <a:avLst/>
          </a:prstGeom>
        </p:spPr>
      </p:pic>
      <p:sp>
        <p:nvSpPr>
          <p:cNvPr id="1027" name="CaixaDeTexto 1026">
            <a:extLst>
              <a:ext uri="{FF2B5EF4-FFF2-40B4-BE49-F238E27FC236}">
                <a16:creationId xmlns:a16="http://schemas.microsoft.com/office/drawing/2014/main" id="{ABEC6B29-23A6-02E0-27CC-6DA383363797}"/>
              </a:ext>
            </a:extLst>
          </p:cNvPr>
          <p:cNvSpPr txBox="1"/>
          <p:nvPr/>
        </p:nvSpPr>
        <p:spPr>
          <a:xfrm>
            <a:off x="8891082" y="6477809"/>
            <a:ext cx="1062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2023</a:t>
            </a:r>
          </a:p>
        </p:txBody>
      </p:sp>
      <p:sp>
        <p:nvSpPr>
          <p:cNvPr id="1028" name="CaixaDeTexto 1027">
            <a:extLst>
              <a:ext uri="{FF2B5EF4-FFF2-40B4-BE49-F238E27FC236}">
                <a16:creationId xmlns:a16="http://schemas.microsoft.com/office/drawing/2014/main" id="{81A706C1-D93E-5EF1-882C-4F6E7951E7B7}"/>
              </a:ext>
            </a:extLst>
          </p:cNvPr>
          <p:cNvSpPr txBox="1"/>
          <p:nvPr/>
        </p:nvSpPr>
        <p:spPr>
          <a:xfrm>
            <a:off x="8696527" y="7085154"/>
            <a:ext cx="136187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00" b="1" dirty="0">
                <a:solidFill>
                  <a:srgbClr val="FF0000"/>
                </a:solidFill>
              </a:rPr>
              <a:t>8000 amostras</a:t>
            </a:r>
          </a:p>
        </p:txBody>
      </p:sp>
    </p:spTree>
    <p:extLst>
      <p:ext uri="{BB962C8B-B14F-4D97-AF65-F5344CB8AC3E}">
        <p14:creationId xmlns:p14="http://schemas.microsoft.com/office/powerpoint/2010/main" val="2328055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tângulo 4">
            <a:extLst>
              <a:ext uri="{FF2B5EF4-FFF2-40B4-BE49-F238E27FC236}">
                <a16:creationId xmlns:a16="http://schemas.microsoft.com/office/drawing/2014/main" id="{BAC6A0F5-7623-499D-9CF6-293E2B9D43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2"/>
            <a:ext cx="10058400" cy="345313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2550" tIns="31277" rIns="62550" bIns="312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pt-BR" altLang="zh-CN" sz="1229" noProof="1"/>
          </a:p>
        </p:txBody>
      </p:sp>
      <p:sp>
        <p:nvSpPr>
          <p:cNvPr id="54" name="Caixa de texto 15">
            <a:extLst>
              <a:ext uri="{FF2B5EF4-FFF2-40B4-BE49-F238E27FC236}">
                <a16:creationId xmlns:a16="http://schemas.microsoft.com/office/drawing/2014/main" id="{AB38EF5A-1266-4C7E-8264-0032ACA0170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22880" y="3683874"/>
            <a:ext cx="5526771" cy="57753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altLang="zh-CN" sz="2400" b="1" noProof="1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Infraestrutura</a:t>
            </a:r>
            <a:endParaRPr kumimoji="0" lang="pt-BR" altLang="zh-CN" sz="24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AutoForma 25">
            <a:extLst>
              <a:ext uri="{FF2B5EF4-FFF2-40B4-BE49-F238E27FC236}">
                <a16:creationId xmlns:a16="http://schemas.microsoft.com/office/drawing/2014/main" id="{B73E861E-A402-4A35-87CC-9574BAADDA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03238" y="6465888"/>
            <a:ext cx="528637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pt-BR" altLang="zh-CN" noProof="1"/>
          </a:p>
        </p:txBody>
      </p:sp>
      <p:pic>
        <p:nvPicPr>
          <p:cNvPr id="1026" name="Picture 2" descr="Visualização da imagem">
            <a:extLst>
              <a:ext uri="{FF2B5EF4-FFF2-40B4-BE49-F238E27FC236}">
                <a16:creationId xmlns:a16="http://schemas.microsoft.com/office/drawing/2014/main" id="{7A6B51CF-D7CA-4642-2976-241B0995D1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59" r="37202" b="26293"/>
          <a:stretch/>
        </p:blipFill>
        <p:spPr bwMode="auto">
          <a:xfrm>
            <a:off x="1" y="-12054"/>
            <a:ext cx="7598992" cy="220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5122BFC2-12F8-88C2-CF94-E4064D38C5D7}"/>
              </a:ext>
            </a:extLst>
          </p:cNvPr>
          <p:cNvSpPr txBox="1"/>
          <p:nvPr/>
        </p:nvSpPr>
        <p:spPr>
          <a:xfrm>
            <a:off x="7743218" y="115368"/>
            <a:ext cx="23151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Histórico</a:t>
            </a:r>
          </a:p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Quem somos</a:t>
            </a:r>
          </a:p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Infraestrutura</a:t>
            </a:r>
          </a:p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Objetivos</a:t>
            </a:r>
          </a:p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Referências</a:t>
            </a:r>
          </a:p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Contato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E59F9FAF-5929-EB42-EFDA-A3FA72C1EAD3}"/>
              </a:ext>
            </a:extLst>
          </p:cNvPr>
          <p:cNvSpPr txBox="1"/>
          <p:nvPr/>
        </p:nvSpPr>
        <p:spPr>
          <a:xfrm>
            <a:off x="4417100" y="6806419"/>
            <a:ext cx="5029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Saiba mais: https://pnipe.mctic.gov.br/laboratory/9890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67FF21D6-4478-5E07-DE68-573333FF12CB}"/>
              </a:ext>
            </a:extLst>
          </p:cNvPr>
          <p:cNvSpPr txBox="1"/>
          <p:nvPr/>
        </p:nvSpPr>
        <p:spPr>
          <a:xfrm>
            <a:off x="322880" y="4344206"/>
            <a:ext cx="9326562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1400" dirty="0"/>
              <a:t>O processo de trabalho do JSB é dividido em duas etapas, sendo que a primeira ocorre no Hospital Municipal São José, via coleta de amostras sanguíneas de pacientes diagnosticados com AVC e respectivos indivíduos controle, não consanguíneos, além do consentimento à participação. A segunda etapa compreende a extração, qualificação e estocagem do DNA e é executada no laboratório </a:t>
            </a:r>
            <a:r>
              <a:rPr lang="pt-BR" sz="1400" dirty="0" err="1"/>
              <a:t>Biobanco</a:t>
            </a:r>
            <a:r>
              <a:rPr lang="pt-BR" sz="1400" dirty="0"/>
              <a:t> </a:t>
            </a:r>
            <a:r>
              <a:rPr lang="pt-BR" sz="1400" dirty="0" err="1"/>
              <a:t>Univille</a:t>
            </a:r>
            <a:r>
              <a:rPr lang="pt-BR" sz="1400" dirty="0"/>
              <a:t>, pela equipe técnica responsável. Todos os procedimentos são realizados em consonância com protocolos pré-estabelecidos pela ISBER (“</a:t>
            </a:r>
            <a:r>
              <a:rPr lang="pt-BR" sz="1400" dirty="0" err="1"/>
              <a:t>International</a:t>
            </a:r>
            <a:r>
              <a:rPr lang="pt-BR" sz="1400" dirty="0"/>
              <a:t> Society for </a:t>
            </a:r>
            <a:r>
              <a:rPr lang="pt-BR" sz="1400" dirty="0" err="1"/>
              <a:t>Biological</a:t>
            </a:r>
            <a:r>
              <a:rPr lang="pt-BR" sz="1400" dirty="0"/>
              <a:t> </a:t>
            </a:r>
            <a:r>
              <a:rPr lang="pt-BR" sz="1400" dirty="0" err="1"/>
              <a:t>and</a:t>
            </a:r>
            <a:r>
              <a:rPr lang="pt-BR" sz="1400" dirty="0"/>
              <a:t>  Environmental </a:t>
            </a:r>
            <a:r>
              <a:rPr lang="pt-BR" sz="1400" dirty="0" err="1"/>
              <a:t>Repositories</a:t>
            </a:r>
            <a:r>
              <a:rPr lang="pt-BR" sz="1400" dirty="0"/>
              <a:t>”), em consonância com as melhores práticas internacionais. </a:t>
            </a:r>
          </a:p>
          <a:p>
            <a:pPr algn="just"/>
            <a:r>
              <a:rPr lang="pt-BR" sz="1400" dirty="0"/>
              <a:t>As instalações, incluindo </a:t>
            </a:r>
            <a:r>
              <a:rPr lang="pt-BR" sz="1400" dirty="0" err="1"/>
              <a:t>ultrafreezers</a:t>
            </a:r>
            <a:r>
              <a:rPr lang="pt-BR" sz="1400" dirty="0"/>
              <a:t> para conservação das amostras a longo prazo, são mantidas pela </a:t>
            </a:r>
            <a:r>
              <a:rPr lang="pt-BR" sz="1400" dirty="0" err="1"/>
              <a:t>Univille</a:t>
            </a:r>
            <a:r>
              <a:rPr lang="pt-BR" sz="1400" dirty="0"/>
              <a:t>, contando com apoio financeiro do CNPq, propiciando a realização de inúmeras pesquisas de iniciativa institucional (pós-graduação Stricto sensu e iniciação científica), além de colaborações com outras instituições.</a:t>
            </a:r>
          </a:p>
          <a:p>
            <a:pPr algn="just"/>
            <a:r>
              <a:rPr lang="pt-BR" sz="1400" dirty="0"/>
              <a:t> O </a:t>
            </a:r>
            <a:r>
              <a:rPr lang="pt-BR" sz="1400" dirty="0" err="1"/>
              <a:t>biobanco</a:t>
            </a:r>
            <a:r>
              <a:rPr lang="pt-BR" sz="1400" dirty="0"/>
              <a:t> possui dois </a:t>
            </a:r>
            <a:r>
              <a:rPr lang="pt-BR" sz="1400" dirty="0" err="1"/>
              <a:t>ultra-freezers</a:t>
            </a:r>
            <a:r>
              <a:rPr lang="pt-BR" sz="1400" dirty="0"/>
              <a:t> -80ºC além de ser apoiado pela infraestrutura do laboratório de Biologia Molecular e do Laboratório e Epidemiologia Molecular</a:t>
            </a:r>
          </a:p>
        </p:txBody>
      </p:sp>
    </p:spTree>
    <p:extLst>
      <p:ext uri="{BB962C8B-B14F-4D97-AF65-F5344CB8AC3E}">
        <p14:creationId xmlns:p14="http://schemas.microsoft.com/office/powerpoint/2010/main" val="4271068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aixa de texto 15">
            <a:extLst>
              <a:ext uri="{FF2B5EF4-FFF2-40B4-BE49-F238E27FC236}">
                <a16:creationId xmlns:a16="http://schemas.microsoft.com/office/drawing/2014/main" id="{AB38EF5A-1266-4C7E-8264-0032ACA0170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22880" y="3683874"/>
            <a:ext cx="5526771" cy="57753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OBJETIVOS</a:t>
            </a:r>
          </a:p>
        </p:txBody>
      </p:sp>
      <p:sp>
        <p:nvSpPr>
          <p:cNvPr id="38" name="AutoForma 25">
            <a:extLst>
              <a:ext uri="{FF2B5EF4-FFF2-40B4-BE49-F238E27FC236}">
                <a16:creationId xmlns:a16="http://schemas.microsoft.com/office/drawing/2014/main" id="{B73E861E-A402-4A35-87CC-9574BAADDA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03238" y="6465888"/>
            <a:ext cx="528637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pt-BR" altLang="zh-CN" noProof="1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1DC82767-482B-05DE-7664-C46C122DCC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156" y="3450888"/>
            <a:ext cx="9521511" cy="52578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pt-BR" sz="2400" dirty="0">
                <a:latin typeface="+mn-lt"/>
              </a:rPr>
              <a:t> </a:t>
            </a:r>
            <a:r>
              <a:rPr lang="en-US" altLang="pt-BR" sz="2400" dirty="0" err="1">
                <a:latin typeface="+mn-lt"/>
              </a:rPr>
              <a:t>Amostras</a:t>
            </a:r>
            <a:r>
              <a:rPr lang="en-US" altLang="pt-BR" sz="2400" dirty="0">
                <a:latin typeface="+mn-lt"/>
              </a:rPr>
              <a:t> </a:t>
            </a:r>
            <a:r>
              <a:rPr lang="en-US" altLang="pt-BR" sz="2400" dirty="0" err="1">
                <a:latin typeface="+mn-lt"/>
              </a:rPr>
              <a:t>são</a:t>
            </a:r>
            <a:r>
              <a:rPr lang="en-US" altLang="pt-BR" sz="2400" dirty="0">
                <a:latin typeface="+mn-lt"/>
              </a:rPr>
              <a:t> </a:t>
            </a:r>
            <a:r>
              <a:rPr lang="en-US" altLang="pt-BR" sz="2400" dirty="0" err="1">
                <a:latin typeface="+mn-lt"/>
              </a:rPr>
              <a:t>gerenciadas</a:t>
            </a:r>
            <a:r>
              <a:rPr lang="en-US" altLang="pt-BR" sz="2400" dirty="0">
                <a:latin typeface="+mn-lt"/>
              </a:rPr>
              <a:t> </a:t>
            </a:r>
            <a:r>
              <a:rPr lang="en-US" altLang="pt-BR" sz="2400" dirty="0" err="1">
                <a:latin typeface="+mn-lt"/>
              </a:rPr>
              <a:t>pelo</a:t>
            </a:r>
            <a:r>
              <a:rPr lang="en-US" altLang="pt-BR" sz="2400" dirty="0">
                <a:latin typeface="+mn-lt"/>
              </a:rPr>
              <a:t> </a:t>
            </a:r>
            <a:r>
              <a:rPr lang="en-US" altLang="pt-BR" sz="2400" dirty="0" err="1">
                <a:latin typeface="+mn-lt"/>
              </a:rPr>
              <a:t>biobanco</a:t>
            </a:r>
            <a:r>
              <a:rPr lang="en-US" altLang="pt-BR" sz="2400" dirty="0">
                <a:latin typeface="+mn-lt"/>
              </a:rPr>
              <a:t> e </a:t>
            </a:r>
            <a:r>
              <a:rPr lang="en-US" altLang="pt-BR" sz="2400" dirty="0" err="1">
                <a:latin typeface="+mn-lt"/>
              </a:rPr>
              <a:t>podem</a:t>
            </a:r>
            <a:r>
              <a:rPr lang="en-US" altLang="pt-BR" sz="2400" dirty="0">
                <a:latin typeface="+mn-lt"/>
              </a:rPr>
              <a:t> ser </a:t>
            </a:r>
            <a:r>
              <a:rPr lang="en-US" altLang="pt-BR" sz="2400" dirty="0" err="1">
                <a:latin typeface="+mn-lt"/>
              </a:rPr>
              <a:t>compartilhadas</a:t>
            </a:r>
            <a:r>
              <a:rPr lang="en-US" altLang="pt-BR" sz="2400" dirty="0">
                <a:latin typeface="+mn-lt"/>
              </a:rPr>
              <a:t> </a:t>
            </a:r>
            <a:r>
              <a:rPr lang="en-US" altLang="pt-BR" sz="2400" dirty="0" err="1">
                <a:latin typeface="+mn-lt"/>
              </a:rPr>
              <a:t>em</a:t>
            </a:r>
            <a:r>
              <a:rPr lang="en-US" altLang="pt-BR" sz="2400" dirty="0">
                <a:latin typeface="+mn-lt"/>
              </a:rPr>
              <a:t> </a:t>
            </a:r>
            <a:r>
              <a:rPr lang="en-US" altLang="pt-BR" sz="2400" dirty="0" err="1">
                <a:latin typeface="+mn-lt"/>
              </a:rPr>
              <a:t>projetos</a:t>
            </a:r>
            <a:r>
              <a:rPr lang="en-US" altLang="pt-BR" sz="2400" dirty="0">
                <a:latin typeface="+mn-lt"/>
              </a:rPr>
              <a:t> de </a:t>
            </a:r>
            <a:r>
              <a:rPr lang="en-US" altLang="pt-BR" sz="2400" dirty="0" err="1">
                <a:latin typeface="+mn-lt"/>
              </a:rPr>
              <a:t>pesquisa</a:t>
            </a:r>
            <a:r>
              <a:rPr lang="en-US" altLang="pt-BR" sz="2400" dirty="0">
                <a:latin typeface="+mn-lt"/>
              </a:rPr>
              <a:t> </a:t>
            </a:r>
            <a:r>
              <a:rPr lang="en-US" altLang="pt-BR" sz="2400" dirty="0" err="1">
                <a:latin typeface="+mn-lt"/>
              </a:rPr>
              <a:t>colaborativos</a:t>
            </a:r>
            <a:r>
              <a:rPr lang="en-US" altLang="pt-BR" sz="2400" dirty="0">
                <a:latin typeface="+mn-lt"/>
              </a:rPr>
              <a:t>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pt-BR" sz="2400" dirty="0">
              <a:latin typeface="+mn-lt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pt-BR" sz="2400" dirty="0" err="1">
                <a:latin typeface="+mn-lt"/>
              </a:rPr>
              <a:t>Identificação</a:t>
            </a:r>
            <a:r>
              <a:rPr lang="en-US" altLang="pt-BR" sz="2400" dirty="0">
                <a:latin typeface="+mn-lt"/>
              </a:rPr>
              <a:t> de </a:t>
            </a:r>
            <a:r>
              <a:rPr lang="en-US" altLang="pt-BR" sz="2400" dirty="0" err="1">
                <a:latin typeface="+mn-lt"/>
              </a:rPr>
              <a:t>novos</a:t>
            </a:r>
            <a:r>
              <a:rPr lang="en-US" altLang="pt-BR" sz="2400" dirty="0">
                <a:latin typeface="+mn-lt"/>
              </a:rPr>
              <a:t>  </a:t>
            </a:r>
            <a:r>
              <a:rPr lang="en-US" altLang="pt-BR" sz="2400" dirty="0" err="1">
                <a:latin typeface="+mn-lt"/>
              </a:rPr>
              <a:t>fatores</a:t>
            </a:r>
            <a:r>
              <a:rPr lang="en-US" altLang="pt-BR" sz="2400" dirty="0">
                <a:latin typeface="+mn-lt"/>
              </a:rPr>
              <a:t> de </a:t>
            </a:r>
            <a:r>
              <a:rPr lang="en-US" altLang="pt-BR" sz="2400" dirty="0" err="1">
                <a:latin typeface="+mn-lt"/>
              </a:rPr>
              <a:t>risco</a:t>
            </a:r>
            <a:r>
              <a:rPr lang="en-US" altLang="pt-BR" sz="2400" dirty="0">
                <a:latin typeface="+mn-lt"/>
              </a:rPr>
              <a:t>, </a:t>
            </a:r>
            <a:r>
              <a:rPr lang="en-US" altLang="pt-BR" sz="2400" dirty="0" err="1">
                <a:latin typeface="+mn-lt"/>
              </a:rPr>
              <a:t>detecção</a:t>
            </a:r>
            <a:r>
              <a:rPr lang="en-US" altLang="pt-BR" sz="2400" dirty="0">
                <a:latin typeface="+mn-lt"/>
              </a:rPr>
              <a:t> </a:t>
            </a:r>
            <a:r>
              <a:rPr lang="en-US" altLang="pt-BR" sz="2400" dirty="0" err="1">
                <a:latin typeface="+mn-lt"/>
              </a:rPr>
              <a:t>precoce</a:t>
            </a:r>
            <a:r>
              <a:rPr lang="en-US" altLang="pt-BR" sz="2400" dirty="0">
                <a:latin typeface="+mn-lt"/>
              </a:rPr>
              <a:t>, </a:t>
            </a:r>
            <a:r>
              <a:rPr lang="en-US" altLang="pt-BR" sz="2400" dirty="0" err="1">
                <a:latin typeface="+mn-lt"/>
              </a:rPr>
              <a:t>diagnóstico</a:t>
            </a:r>
            <a:r>
              <a:rPr lang="en-US" altLang="pt-BR" sz="2400" dirty="0">
                <a:latin typeface="+mn-lt"/>
              </a:rPr>
              <a:t>, </a:t>
            </a:r>
            <a:r>
              <a:rPr lang="en-US" altLang="pt-BR" sz="2400" dirty="0" err="1">
                <a:latin typeface="+mn-lt"/>
              </a:rPr>
              <a:t>prognóstico</a:t>
            </a:r>
            <a:r>
              <a:rPr lang="en-US" altLang="pt-BR" sz="2400" dirty="0">
                <a:latin typeface="+mn-lt"/>
              </a:rPr>
              <a:t> e </a:t>
            </a:r>
            <a:r>
              <a:rPr lang="en-US" altLang="pt-BR" sz="2400" dirty="0" err="1">
                <a:latin typeface="+mn-lt"/>
              </a:rPr>
              <a:t>terapêutica</a:t>
            </a:r>
            <a:r>
              <a:rPr lang="en-US" altLang="pt-BR" sz="2400" dirty="0">
                <a:latin typeface="+mn-lt"/>
              </a:rPr>
              <a:t>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pt-BR" sz="2400" dirty="0">
              <a:latin typeface="+mn-lt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altLang="fr-FR" sz="2400" dirty="0"/>
              <a:t>Expansão da rede de colaboradores.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pt-BR" sz="2400" dirty="0">
              <a:latin typeface="+mn-lt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pt-BR" sz="2400" dirty="0">
              <a:latin typeface="+mn-lt"/>
            </a:endParaRPr>
          </a:p>
        </p:txBody>
      </p:sp>
      <p:sp>
        <p:nvSpPr>
          <p:cNvPr id="25" name="Retângulo 4">
            <a:extLst>
              <a:ext uri="{FF2B5EF4-FFF2-40B4-BE49-F238E27FC236}">
                <a16:creationId xmlns:a16="http://schemas.microsoft.com/office/drawing/2014/main" id="{3FE1C821-2E17-73B5-DEA5-5B5C0EF04E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2"/>
            <a:ext cx="10058400" cy="345313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2550" tIns="31277" rIns="62550" bIns="312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pt-BR" altLang="zh-CN" sz="1229" noProof="1"/>
          </a:p>
        </p:txBody>
      </p:sp>
      <p:pic>
        <p:nvPicPr>
          <p:cNvPr id="26" name="Picture 2" descr="Visualização da imagem">
            <a:extLst>
              <a:ext uri="{FF2B5EF4-FFF2-40B4-BE49-F238E27FC236}">
                <a16:creationId xmlns:a16="http://schemas.microsoft.com/office/drawing/2014/main" id="{EA07FE75-6330-1B3B-8D0A-B18F9F252F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59" r="37202" b="26293"/>
          <a:stretch/>
        </p:blipFill>
        <p:spPr bwMode="auto">
          <a:xfrm>
            <a:off x="1" y="-12054"/>
            <a:ext cx="7598992" cy="220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CaixaDeTexto 26">
            <a:extLst>
              <a:ext uri="{FF2B5EF4-FFF2-40B4-BE49-F238E27FC236}">
                <a16:creationId xmlns:a16="http://schemas.microsoft.com/office/drawing/2014/main" id="{DF319D31-668E-D641-52AA-67DD3C06E514}"/>
              </a:ext>
            </a:extLst>
          </p:cNvPr>
          <p:cNvSpPr txBox="1"/>
          <p:nvPr/>
        </p:nvSpPr>
        <p:spPr>
          <a:xfrm>
            <a:off x="7743218" y="115368"/>
            <a:ext cx="23151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Histórico</a:t>
            </a:r>
          </a:p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Quem somos</a:t>
            </a:r>
          </a:p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Infraestrutura</a:t>
            </a:r>
          </a:p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Objetivos</a:t>
            </a:r>
          </a:p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Referências</a:t>
            </a:r>
          </a:p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Contato</a:t>
            </a:r>
          </a:p>
        </p:txBody>
      </p:sp>
    </p:spTree>
    <p:extLst>
      <p:ext uri="{BB962C8B-B14F-4D97-AF65-F5344CB8AC3E}">
        <p14:creationId xmlns:p14="http://schemas.microsoft.com/office/powerpoint/2010/main" val="3572324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aixa de texto 15">
            <a:extLst>
              <a:ext uri="{FF2B5EF4-FFF2-40B4-BE49-F238E27FC236}">
                <a16:creationId xmlns:a16="http://schemas.microsoft.com/office/drawing/2014/main" id="{AB38EF5A-1266-4C7E-8264-0032ACA0170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3238" y="2809308"/>
            <a:ext cx="5526771" cy="57753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altLang="zh-CN" sz="2400" b="1" noProof="1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REFERÊNCIAS</a:t>
            </a:r>
            <a:endParaRPr kumimoji="0" lang="pt-BR" altLang="zh-CN" sz="24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6" name="Caixa de texto 24">
            <a:extLst>
              <a:ext uri="{FF2B5EF4-FFF2-40B4-BE49-F238E27FC236}">
                <a16:creationId xmlns:a16="http://schemas.microsoft.com/office/drawing/2014/main" id="{AE12625D-DAA2-44A7-BEE4-8740C4747BDE}"/>
              </a:ext>
            </a:extLst>
          </p:cNvPr>
          <p:cNvSpPr txBox="1"/>
          <p:nvPr/>
        </p:nvSpPr>
        <p:spPr>
          <a:xfrm>
            <a:off x="245059" y="3551251"/>
            <a:ext cx="9326958" cy="2581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 rtl="0">
              <a:lnSpc>
                <a:spcPts val="1457"/>
              </a:lnSpc>
              <a:buFontTx/>
              <a:buChar char="-"/>
            </a:pP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Mishra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A, et al.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Stroke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genetics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informs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drug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discovery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and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risk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prediction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across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ancestries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.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Nature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. 2022 Nov;611(7934):115-123.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doi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: 10.1038/s41586-022-05165-3.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Epub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2022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Sep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30.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Erratum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in: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Nature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. 2022 Dec;612(7938):E7. PMID: 36180795; PMCID: PMC9524349.</a:t>
            </a:r>
          </a:p>
          <a:p>
            <a:pPr marL="171450" indent="-171450" algn="just" rtl="0">
              <a:lnSpc>
                <a:spcPts val="1457"/>
              </a:lnSpc>
              <a:buFontTx/>
              <a:buChar char="-"/>
            </a:pP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Dos Santos E,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Wollmann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GM,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Nagel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V, Ponte HMS, Furtado LETA, Martins-Filho RKV, Weiss G, Martins SCO, Ferreira LE, de França PHC, Cabral NL.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Incidence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,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lethality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,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and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post-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stroke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functional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status in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different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Brazilian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macro-regions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: The SAMBA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study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(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analysis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of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stroke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in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multiple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Brazilian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areas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). Front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Neurol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. 2022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Sep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15;13:966785.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doi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: 10.3389/fneur.2022.966785. PMID: 36188387; PMCID: PMC9520622.</a:t>
            </a:r>
          </a:p>
          <a:p>
            <a:pPr marL="171450" indent="-171450" algn="just" rtl="0">
              <a:lnSpc>
                <a:spcPts val="1457"/>
              </a:lnSpc>
              <a:buFontTx/>
              <a:buChar char="-"/>
            </a:pP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Lotz RC, Welter CDS, Ramos SA, Ferreira LE, Cabral NL, França PHC. ABO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blood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group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system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and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occurrence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of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ischemic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stroke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.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Arq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Neuropsiquiatr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. 2021 Dec;79(12):1070-1075.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doi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: 10.1590/0004-282X-ANP-2020-0219. PMID: 34852069.</a:t>
            </a:r>
            <a:endParaRPr lang="pt-BR" sz="1100" dirty="0"/>
          </a:p>
          <a:p>
            <a:pPr marL="171450" indent="-171450" algn="just" rtl="0">
              <a:lnSpc>
                <a:spcPts val="1457"/>
              </a:lnSpc>
              <a:buFontTx/>
              <a:buChar char="-"/>
            </a:pPr>
            <a:r>
              <a:rPr lang="pt-BR" sz="1200" dirty="0"/>
              <a:t>Da Silva, CF, Schwartz, J, Belli, V, Ferreira, LE, Cabral, NL, França, PHC.</a:t>
            </a:r>
            <a:r>
              <a:rPr lang="pt-BR" sz="1100" dirty="0"/>
              <a:t> </a:t>
            </a:r>
            <a:r>
              <a:rPr lang="pt-BR" sz="1100" dirty="0" err="1"/>
              <a:t>Ischemic</a:t>
            </a:r>
            <a:r>
              <a:rPr lang="pt-BR" sz="1100" dirty="0"/>
              <a:t> </a:t>
            </a:r>
            <a:r>
              <a:rPr lang="pt-BR" sz="1100" dirty="0" err="1"/>
              <a:t>Stroke</a:t>
            </a:r>
            <a:r>
              <a:rPr lang="pt-BR" sz="1100" dirty="0"/>
              <a:t> </a:t>
            </a:r>
            <a:r>
              <a:rPr lang="pt-BR" sz="1100" dirty="0" err="1"/>
              <a:t>and</a:t>
            </a:r>
            <a:r>
              <a:rPr lang="pt-BR" sz="1100" dirty="0"/>
              <a:t> </a:t>
            </a:r>
            <a:r>
              <a:rPr lang="pt-BR" sz="1100" dirty="0" err="1"/>
              <a:t>Genetic</a:t>
            </a:r>
            <a:r>
              <a:rPr lang="pt-BR" sz="1100" dirty="0"/>
              <a:t> </a:t>
            </a:r>
            <a:r>
              <a:rPr lang="pt-BR" sz="1100" dirty="0" err="1"/>
              <a:t>Variants</a:t>
            </a:r>
            <a:r>
              <a:rPr lang="pt-BR" sz="1100" dirty="0"/>
              <a:t>: In Search </a:t>
            </a:r>
            <a:r>
              <a:rPr lang="pt-BR" sz="1100" dirty="0" err="1"/>
              <a:t>of</a:t>
            </a:r>
            <a:r>
              <a:rPr lang="pt-BR" sz="1100" dirty="0"/>
              <a:t> </a:t>
            </a:r>
            <a:r>
              <a:rPr lang="pt-BR" sz="1100" dirty="0" err="1"/>
              <a:t>Association</a:t>
            </a:r>
            <a:r>
              <a:rPr lang="pt-BR" sz="1100" dirty="0"/>
              <a:t> </a:t>
            </a:r>
            <a:r>
              <a:rPr lang="pt-BR" sz="1100" dirty="0" err="1"/>
              <a:t>with</a:t>
            </a:r>
            <a:r>
              <a:rPr lang="pt-BR" sz="1100" dirty="0"/>
              <a:t> </a:t>
            </a:r>
            <a:r>
              <a:rPr lang="pt-BR" sz="1100" dirty="0" err="1"/>
              <a:t>Severity</a:t>
            </a:r>
            <a:r>
              <a:rPr lang="pt-BR" sz="1100" dirty="0"/>
              <a:t> </a:t>
            </a:r>
            <a:r>
              <a:rPr lang="pt-BR" sz="1100" dirty="0" err="1"/>
              <a:t>and</a:t>
            </a:r>
            <a:r>
              <a:rPr lang="pt-BR" sz="1100" dirty="0"/>
              <a:t> </a:t>
            </a:r>
            <a:r>
              <a:rPr lang="pt-BR" sz="1100" dirty="0" err="1"/>
              <a:t>Recurrence</a:t>
            </a:r>
            <a:r>
              <a:rPr lang="pt-BR" sz="1100" dirty="0"/>
              <a:t> in a </a:t>
            </a:r>
            <a:r>
              <a:rPr lang="pt-BR" sz="1100" dirty="0" err="1"/>
              <a:t>Brazilian</a:t>
            </a:r>
            <a:r>
              <a:rPr lang="pt-BR" sz="1100" dirty="0"/>
              <a:t> </a:t>
            </a:r>
            <a:r>
              <a:rPr lang="pt-BR" sz="1100" dirty="0" err="1"/>
              <a:t>Population</a:t>
            </a:r>
            <a:r>
              <a:rPr lang="pt-BR" sz="1100" dirty="0"/>
              <a:t>. </a:t>
            </a:r>
            <a:r>
              <a:rPr lang="pt-BR" sz="1100" dirty="0" err="1"/>
              <a:t>Journal</a:t>
            </a:r>
            <a:r>
              <a:rPr lang="pt-BR" sz="1100" dirty="0"/>
              <a:t> </a:t>
            </a:r>
            <a:r>
              <a:rPr lang="pt-BR" sz="1100" dirty="0" err="1"/>
              <a:t>of</a:t>
            </a:r>
            <a:r>
              <a:rPr lang="pt-BR" sz="1100" dirty="0"/>
              <a:t> </a:t>
            </a:r>
            <a:r>
              <a:rPr lang="pt-BR" sz="1100" dirty="0" err="1"/>
              <a:t>Stroke</a:t>
            </a:r>
            <a:r>
              <a:rPr lang="pt-BR" sz="1100" dirty="0"/>
              <a:t> &amp; Cerebrovascular </a:t>
            </a:r>
            <a:r>
              <a:rPr lang="pt-BR" sz="1100" dirty="0" err="1"/>
              <a:t>Diseases</a:t>
            </a:r>
            <a:r>
              <a:rPr lang="pt-BR" sz="1100" dirty="0"/>
              <a:t>, v. 29, p. 104487, 2020. </a:t>
            </a:r>
          </a:p>
          <a:p>
            <a:pPr marL="171450" indent="-171450" algn="just" rtl="0">
              <a:lnSpc>
                <a:spcPts val="1457"/>
              </a:lnSpc>
              <a:buFontTx/>
              <a:buChar char="-"/>
            </a:pPr>
            <a:r>
              <a:rPr lang="pt-BR" sz="1100" dirty="0"/>
              <a:t>- Ferreira, Leslie Ecker; </a:t>
            </a:r>
            <a:r>
              <a:rPr lang="pt-BR" sz="1100" dirty="0" err="1"/>
              <a:t>Secolin</a:t>
            </a:r>
            <a:r>
              <a:rPr lang="pt-BR" sz="1100" dirty="0"/>
              <a:t>, R, Lopes-</a:t>
            </a:r>
            <a:r>
              <a:rPr lang="pt-BR" sz="1100" dirty="0" err="1"/>
              <a:t>cendes</a:t>
            </a:r>
            <a:r>
              <a:rPr lang="pt-BR" sz="1100" dirty="0"/>
              <a:t>, I, CABRAL </a:t>
            </a:r>
            <a:r>
              <a:rPr lang="pt-BR" sz="1100" dirty="0" err="1"/>
              <a:t>Cabral</a:t>
            </a:r>
            <a:r>
              <a:rPr lang="pt-BR" sz="1100" dirty="0"/>
              <a:t>, NL, França, PHC. </a:t>
            </a:r>
            <a:r>
              <a:rPr lang="pt-BR" sz="1100" dirty="0" err="1"/>
              <a:t>Association</a:t>
            </a:r>
            <a:r>
              <a:rPr lang="pt-BR" sz="1100" dirty="0"/>
              <a:t> </a:t>
            </a:r>
            <a:r>
              <a:rPr lang="pt-BR" sz="1100" dirty="0" err="1"/>
              <a:t>and</a:t>
            </a:r>
            <a:r>
              <a:rPr lang="pt-BR" sz="1100" dirty="0"/>
              <a:t> </a:t>
            </a:r>
            <a:r>
              <a:rPr lang="pt-BR" sz="1100" dirty="0" err="1"/>
              <a:t>interaction</a:t>
            </a:r>
            <a:r>
              <a:rPr lang="pt-BR" sz="1100" dirty="0"/>
              <a:t> </a:t>
            </a:r>
            <a:r>
              <a:rPr lang="pt-BR" sz="1100" dirty="0" err="1"/>
              <a:t>of</a:t>
            </a:r>
            <a:r>
              <a:rPr lang="pt-BR" sz="1100" dirty="0"/>
              <a:t> </a:t>
            </a:r>
            <a:r>
              <a:rPr lang="pt-BR" sz="1100" dirty="0" err="1"/>
              <a:t>genetic</a:t>
            </a:r>
            <a:r>
              <a:rPr lang="pt-BR" sz="1100" dirty="0"/>
              <a:t> </a:t>
            </a:r>
            <a:r>
              <a:rPr lang="pt-BR" sz="1100" dirty="0" err="1"/>
              <a:t>variants</a:t>
            </a:r>
            <a:r>
              <a:rPr lang="pt-BR" sz="1100" dirty="0"/>
              <a:t> </a:t>
            </a:r>
            <a:r>
              <a:rPr lang="pt-BR" sz="1100" dirty="0" err="1"/>
              <a:t>with</a:t>
            </a:r>
            <a:r>
              <a:rPr lang="pt-BR" sz="1100" dirty="0"/>
              <a:t> </a:t>
            </a:r>
            <a:r>
              <a:rPr lang="pt-BR" sz="1100" dirty="0" err="1"/>
              <a:t>occurrence</a:t>
            </a:r>
            <a:r>
              <a:rPr lang="pt-BR" sz="1100" dirty="0"/>
              <a:t> </a:t>
            </a:r>
            <a:r>
              <a:rPr lang="pt-BR" sz="1100" dirty="0" err="1"/>
              <a:t>of</a:t>
            </a:r>
            <a:r>
              <a:rPr lang="pt-BR" sz="1100" dirty="0"/>
              <a:t> </a:t>
            </a:r>
            <a:r>
              <a:rPr lang="pt-BR" sz="1100" dirty="0" err="1"/>
              <a:t>ischemic</a:t>
            </a:r>
            <a:r>
              <a:rPr lang="pt-BR" sz="1100" dirty="0"/>
              <a:t> </a:t>
            </a:r>
            <a:r>
              <a:rPr lang="pt-BR" sz="1100" dirty="0" err="1"/>
              <a:t>stroke</a:t>
            </a:r>
            <a:r>
              <a:rPr lang="pt-BR" sz="1100" dirty="0"/>
              <a:t> </a:t>
            </a:r>
            <a:r>
              <a:rPr lang="pt-BR" sz="1100" dirty="0" err="1"/>
              <a:t>among</a:t>
            </a:r>
            <a:r>
              <a:rPr lang="pt-BR" sz="1100" dirty="0"/>
              <a:t> </a:t>
            </a:r>
            <a:r>
              <a:rPr lang="pt-BR" sz="1100" dirty="0" err="1"/>
              <a:t>Brazilian</a:t>
            </a:r>
            <a:r>
              <a:rPr lang="pt-BR" sz="1100" dirty="0"/>
              <a:t> </a:t>
            </a:r>
            <a:r>
              <a:rPr lang="pt-BR" sz="1100" dirty="0" err="1"/>
              <a:t>patients</a:t>
            </a:r>
            <a:r>
              <a:rPr lang="pt-BR" sz="1100" dirty="0"/>
              <a:t>. GENE, v. 695, p. 84- 91, 2019. </a:t>
            </a:r>
          </a:p>
          <a:p>
            <a:pPr marL="171450" indent="-171450" algn="just" rtl="0">
              <a:lnSpc>
                <a:spcPts val="1457"/>
              </a:lnSpc>
              <a:buFontTx/>
              <a:buChar char="-"/>
            </a:pPr>
            <a:r>
              <a:rPr lang="pt-BR" sz="1100" dirty="0"/>
              <a:t> 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Ferreira LE, França PHC,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Nagel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V, Venancio V,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Safanelli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J, Reis FID, Furtado L, Martins RK, Weiss G, Oda E, Lopes-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Cendes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I, Pontes-Neto O, Cabral NL. Joinville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stroke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biobank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: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study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protocol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and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first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year's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results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.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Arq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Neuropsiquiatr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. 2017 Dec;75(12):881-889. </a:t>
            </a:r>
            <a:r>
              <a:rPr lang="pt-BR" sz="1100" b="0" i="0" dirty="0" err="1">
                <a:solidFill>
                  <a:srgbClr val="212121"/>
                </a:solidFill>
                <a:effectLst/>
                <a:latin typeface="BlinkMacSystemFont"/>
              </a:rPr>
              <a:t>doi</a:t>
            </a:r>
            <a:r>
              <a:rPr lang="pt-BR" sz="1100" b="0" i="0" dirty="0">
                <a:solidFill>
                  <a:srgbClr val="212121"/>
                </a:solidFill>
                <a:effectLst/>
                <a:latin typeface="BlinkMacSystemFont"/>
              </a:rPr>
              <a:t>: 10.1590/0004-282X20170157. PMID: 29236892.</a:t>
            </a:r>
            <a:endParaRPr lang="pt-BR" altLang="zh-CN" sz="1100" noProof="1">
              <a:latin typeface="Segoe Pro" panose="020B05020405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AutoForma 25">
            <a:extLst>
              <a:ext uri="{FF2B5EF4-FFF2-40B4-BE49-F238E27FC236}">
                <a16:creationId xmlns:a16="http://schemas.microsoft.com/office/drawing/2014/main" id="{B73E861E-A402-4A35-87CC-9574BAADDA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03238" y="6465888"/>
            <a:ext cx="528637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pt-BR" altLang="zh-CN" noProof="1"/>
          </a:p>
        </p:txBody>
      </p:sp>
      <p:pic>
        <p:nvPicPr>
          <p:cNvPr id="1026" name="Picture 2" descr="Visualização da imagem">
            <a:extLst>
              <a:ext uri="{FF2B5EF4-FFF2-40B4-BE49-F238E27FC236}">
                <a16:creationId xmlns:a16="http://schemas.microsoft.com/office/drawing/2014/main" id="{7A6B51CF-D7CA-4642-2976-241B0995D1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59" r="37202" b="26293"/>
          <a:stretch/>
        </p:blipFill>
        <p:spPr bwMode="auto">
          <a:xfrm>
            <a:off x="0" y="-12054"/>
            <a:ext cx="8176087" cy="236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5122BFC2-12F8-88C2-CF94-E4064D38C5D7}"/>
              </a:ext>
            </a:extLst>
          </p:cNvPr>
          <p:cNvSpPr txBox="1"/>
          <p:nvPr/>
        </p:nvSpPr>
        <p:spPr>
          <a:xfrm>
            <a:off x="8307420" y="115368"/>
            <a:ext cx="17509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Quem somos</a:t>
            </a:r>
          </a:p>
          <a:p>
            <a:r>
              <a:rPr lang="pt-BR" dirty="0"/>
              <a:t>Infraestrutura</a:t>
            </a:r>
          </a:p>
          <a:p>
            <a:r>
              <a:rPr lang="pt-BR" dirty="0"/>
              <a:t>Projetos</a:t>
            </a:r>
          </a:p>
          <a:p>
            <a:r>
              <a:rPr lang="pt-BR" dirty="0"/>
              <a:t>Referências</a:t>
            </a:r>
          </a:p>
          <a:p>
            <a:r>
              <a:rPr lang="pt-BR" dirty="0"/>
              <a:t>Contato</a:t>
            </a:r>
          </a:p>
        </p:txBody>
      </p:sp>
      <p:sp>
        <p:nvSpPr>
          <p:cNvPr id="2" name="Retângulo 4">
            <a:extLst>
              <a:ext uri="{FF2B5EF4-FFF2-40B4-BE49-F238E27FC236}">
                <a16:creationId xmlns:a16="http://schemas.microsoft.com/office/drawing/2014/main" id="{6B19C796-EE0F-6FC9-3851-BD5584531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2"/>
            <a:ext cx="10058400" cy="265564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2550" tIns="31277" rIns="62550" bIns="312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pt-BR" altLang="zh-CN" sz="1229" noProof="1"/>
          </a:p>
        </p:txBody>
      </p:sp>
      <p:pic>
        <p:nvPicPr>
          <p:cNvPr id="3" name="Picture 2" descr="Visualização da imagem">
            <a:extLst>
              <a:ext uri="{FF2B5EF4-FFF2-40B4-BE49-F238E27FC236}">
                <a16:creationId xmlns:a16="http://schemas.microsoft.com/office/drawing/2014/main" id="{19B327B0-0AD9-3C16-B800-F5E734D0F7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59" r="37202" b="26293"/>
          <a:stretch/>
        </p:blipFill>
        <p:spPr bwMode="auto">
          <a:xfrm>
            <a:off x="1" y="-12054"/>
            <a:ext cx="7598992" cy="220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9AB69FFE-9511-3AFC-AA4E-E65EC0736A2C}"/>
              </a:ext>
            </a:extLst>
          </p:cNvPr>
          <p:cNvSpPr txBox="1"/>
          <p:nvPr/>
        </p:nvSpPr>
        <p:spPr>
          <a:xfrm>
            <a:off x="7743218" y="115368"/>
            <a:ext cx="23151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Histórico</a:t>
            </a:r>
          </a:p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Quem somos</a:t>
            </a:r>
          </a:p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Infraestrutura</a:t>
            </a:r>
          </a:p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Objetivos</a:t>
            </a:r>
          </a:p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Referências</a:t>
            </a:r>
          </a:p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Contato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3140F3CE-5554-C2DD-FFEF-C0400176EC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491" y="6298414"/>
            <a:ext cx="1171392" cy="110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7551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tângulo 4">
            <a:extLst>
              <a:ext uri="{FF2B5EF4-FFF2-40B4-BE49-F238E27FC236}">
                <a16:creationId xmlns:a16="http://schemas.microsoft.com/office/drawing/2014/main" id="{BAC6A0F5-7623-499D-9CF6-293E2B9D43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2"/>
            <a:ext cx="10058400" cy="3453136"/>
          </a:xfrm>
          <a:prstGeom prst="rect">
            <a:avLst/>
          </a:prstGeom>
          <a:solidFill>
            <a:srgbClr val="007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2550" tIns="31277" rIns="62550" bIns="312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pt-BR" altLang="zh-CN" sz="1229" noProof="1"/>
          </a:p>
        </p:txBody>
      </p:sp>
      <p:sp>
        <p:nvSpPr>
          <p:cNvPr id="54" name="Caixa de texto 15">
            <a:extLst>
              <a:ext uri="{FF2B5EF4-FFF2-40B4-BE49-F238E27FC236}">
                <a16:creationId xmlns:a16="http://schemas.microsoft.com/office/drawing/2014/main" id="{AB38EF5A-1266-4C7E-8264-0032ACA0170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22880" y="3683874"/>
            <a:ext cx="5526771" cy="57753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altLang="zh-CN" sz="2400" b="1" noProof="1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CONTATO</a:t>
            </a:r>
            <a:endParaRPr kumimoji="0" lang="pt-BR" altLang="zh-CN" sz="24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AutoForma 25">
            <a:extLst>
              <a:ext uri="{FF2B5EF4-FFF2-40B4-BE49-F238E27FC236}">
                <a16:creationId xmlns:a16="http://schemas.microsoft.com/office/drawing/2014/main" id="{B73E861E-A402-4A35-87CC-9574BAADDA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03238" y="6465888"/>
            <a:ext cx="528637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pt-BR" altLang="zh-CN" noProof="1"/>
          </a:p>
        </p:txBody>
      </p:sp>
      <p:pic>
        <p:nvPicPr>
          <p:cNvPr id="1026" name="Picture 2" descr="Visualização da imagem">
            <a:extLst>
              <a:ext uri="{FF2B5EF4-FFF2-40B4-BE49-F238E27FC236}">
                <a16:creationId xmlns:a16="http://schemas.microsoft.com/office/drawing/2014/main" id="{7A6B51CF-D7CA-4642-2976-241B0995D1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59" r="37202" b="26293"/>
          <a:stretch/>
        </p:blipFill>
        <p:spPr bwMode="auto">
          <a:xfrm>
            <a:off x="0" y="-12054"/>
            <a:ext cx="8176087" cy="236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5122BFC2-12F8-88C2-CF94-E4064D38C5D7}"/>
              </a:ext>
            </a:extLst>
          </p:cNvPr>
          <p:cNvSpPr txBox="1"/>
          <p:nvPr/>
        </p:nvSpPr>
        <p:spPr>
          <a:xfrm>
            <a:off x="8307420" y="115368"/>
            <a:ext cx="17509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Quem somos</a:t>
            </a:r>
          </a:p>
          <a:p>
            <a:r>
              <a:rPr lang="pt-BR" dirty="0"/>
              <a:t>Infraestrutura</a:t>
            </a:r>
          </a:p>
          <a:p>
            <a:r>
              <a:rPr lang="pt-BR" dirty="0"/>
              <a:t>Projetos</a:t>
            </a:r>
          </a:p>
          <a:p>
            <a:r>
              <a:rPr lang="pt-BR" dirty="0"/>
              <a:t>Referências</a:t>
            </a:r>
          </a:p>
          <a:p>
            <a:r>
              <a:rPr lang="pt-BR" dirty="0"/>
              <a:t>Contato</a:t>
            </a:r>
          </a:p>
        </p:txBody>
      </p:sp>
      <p:sp>
        <p:nvSpPr>
          <p:cNvPr id="2" name="Retângulo 4">
            <a:extLst>
              <a:ext uri="{FF2B5EF4-FFF2-40B4-BE49-F238E27FC236}">
                <a16:creationId xmlns:a16="http://schemas.microsoft.com/office/drawing/2014/main" id="{6B19C796-EE0F-6FC9-3851-BD5584531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2"/>
            <a:ext cx="10058400" cy="345313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2550" tIns="31277" rIns="62550" bIns="312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pt-BR" altLang="zh-CN" sz="1229" noProof="1"/>
          </a:p>
        </p:txBody>
      </p:sp>
      <p:pic>
        <p:nvPicPr>
          <p:cNvPr id="3" name="Picture 2" descr="Visualização da imagem">
            <a:extLst>
              <a:ext uri="{FF2B5EF4-FFF2-40B4-BE49-F238E27FC236}">
                <a16:creationId xmlns:a16="http://schemas.microsoft.com/office/drawing/2014/main" id="{19B327B0-0AD9-3C16-B800-F5E734D0F7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59" r="37202" b="26293"/>
          <a:stretch/>
        </p:blipFill>
        <p:spPr bwMode="auto">
          <a:xfrm>
            <a:off x="1" y="-12054"/>
            <a:ext cx="7598992" cy="220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9AB69FFE-9511-3AFC-AA4E-E65EC0736A2C}"/>
              </a:ext>
            </a:extLst>
          </p:cNvPr>
          <p:cNvSpPr txBox="1"/>
          <p:nvPr/>
        </p:nvSpPr>
        <p:spPr>
          <a:xfrm>
            <a:off x="7743218" y="115368"/>
            <a:ext cx="23151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Histórico</a:t>
            </a:r>
          </a:p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Quem somos</a:t>
            </a:r>
          </a:p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Infraestrutura</a:t>
            </a:r>
          </a:p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Objetivos</a:t>
            </a:r>
          </a:p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Referências</a:t>
            </a:r>
          </a:p>
          <a:p>
            <a:pPr marL="285750" indent="-285750">
              <a:buClr>
                <a:schemeClr val="accent5">
                  <a:lumMod val="20000"/>
                  <a:lumOff val="80000"/>
                </a:schemeClr>
              </a:buClr>
              <a:buFont typeface="Wingdings" panose="05000000000000000000" pitchFamily="2" charset="2"/>
              <a:buChar char="q"/>
            </a:pPr>
            <a:r>
              <a:rPr lang="pt-BR" dirty="0">
                <a:solidFill>
                  <a:schemeClr val="bg1"/>
                </a:solidFill>
              </a:rPr>
              <a:t>Contato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30A6629B-DA43-9E94-9071-EC40297EFEA1}"/>
              </a:ext>
            </a:extLst>
          </p:cNvPr>
          <p:cNvSpPr txBox="1"/>
          <p:nvPr/>
        </p:nvSpPr>
        <p:spPr>
          <a:xfrm>
            <a:off x="2193587" y="4440316"/>
            <a:ext cx="50292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>
                <a:hlinkClick r:id="rId4"/>
              </a:rPr>
              <a:t>jsb@univille.br</a:t>
            </a:r>
            <a:endParaRPr lang="pt-BR" dirty="0"/>
          </a:p>
          <a:p>
            <a:r>
              <a:rPr lang="pt-BR" dirty="0"/>
              <a:t>+55(47) 3461-9197</a:t>
            </a:r>
          </a:p>
          <a:p>
            <a:r>
              <a:rPr lang="pt-BR" dirty="0"/>
              <a:t>www.univille.br</a:t>
            </a:r>
          </a:p>
        </p:txBody>
      </p:sp>
    </p:spTree>
    <p:extLst>
      <p:ext uri="{BB962C8B-B14F-4D97-AF65-F5344CB8AC3E}">
        <p14:creationId xmlns:p14="http://schemas.microsoft.com/office/powerpoint/2010/main" val="26016091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857137_TF16411120" id="{4FD24D1E-AF3C-455C-B883-BE65A097624B}" vid="{35DE8F7E-0FF7-4C9E-ADD5-F7F3BE2F0CB8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3960AAC9CB38E4D8644DE30D1FEB539" ma:contentTypeVersion="19" ma:contentTypeDescription="Create a new document." ma:contentTypeScope="" ma:versionID="2bead677cef3b09207ed509027f3cc3e">
  <xsd:schema xmlns:xsd="http://www.w3.org/2001/XMLSchema" xmlns:xs="http://www.w3.org/2001/XMLSchema" xmlns:p="http://schemas.microsoft.com/office/2006/metadata/properties" xmlns:ns1="http://schemas.microsoft.com/sharepoint/v3" xmlns:ns3="3d66f52e-af98-460a-93ca-ddf37d61e5d6" xmlns:ns4="34f92d76-972f-40f7-83ba-9ff99395c1e2" targetNamespace="http://schemas.microsoft.com/office/2006/metadata/properties" ma:root="true" ma:fieldsID="295acc4d4c993f921b621d6233a89d61" ns1:_="" ns3:_="" ns4:_="">
    <xsd:import namespace="http://schemas.microsoft.com/sharepoint/v3"/>
    <xsd:import namespace="3d66f52e-af98-460a-93ca-ddf37d61e5d6"/>
    <xsd:import namespace="34f92d76-972f-40f7-83ba-9ff99395c1e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_STS_x0020_Hashtags" minOccurs="0"/>
                <xsd:element ref="ns3:_STS_x0020_AppliedHashtags" minOccurs="0"/>
                <xsd:element ref="ns4:MediaServiceAutoTags" minOccurs="0"/>
                <xsd:element ref="ns4:MediaServiceOCR" minOccurs="0"/>
                <xsd:element ref="ns4:MediaServiceLocation" minOccurs="0"/>
                <xsd:element ref="ns4:MediaServiceEventHashCode" minOccurs="0"/>
                <xsd:element ref="ns4:MediaServiceGenerationTime" minOccurs="0"/>
                <xsd:element ref="ns1:_ip_UnifiedCompliancePolicyProperties" minOccurs="0"/>
                <xsd:element ref="ns1:_ip_UnifiedCompliancePolicyUIAc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66f52e-af98-460a-93ca-ddf37d61e5d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st Shared By User" ma:description="" ma:hidden="true" ma:internalName="LastSharedByUser" ma:readOnly="true">
      <xsd:simpleType>
        <xsd:restriction base="dms:Note"/>
      </xsd:simpleType>
    </xsd:element>
    <xsd:element name="LastSharedByTime" ma:index="12" nillable="true" ma:displayName="Last Shared By Time" ma:description="" ma:hidden="true" ma:internalName="LastSharedByTime" ma:readOnly="true">
      <xsd:simpleType>
        <xsd:restriction base="dms:DateTime"/>
      </xsd:simpleType>
    </xsd:element>
    <xsd:element name="_STS_x0020_AppliedHashtags" ma:index="17" nillable="true" ma:displayName="Applied Hashtags" ma:description="" ma:internalName="_STS_x0020_AppliedHashtags" ma:readOnly="true" ma:showField="Titl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f92d76-972f-40f7-83ba-9ff99395c1e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_STS_x0020_Hashtags" ma:index="16" nillable="true" ma:displayName="Hashtags" ma:description="" ma:list="{02514a76-954f-4a58-a108-ce755d61aca7}" ma:internalName="_STS_x0020_Hashtags" ma:readOnly="false" ma:showField="Titl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ediaServiceAutoTags" ma:index="18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9" nillable="true" ma:displayName="MediaServiceOCR" ma:description="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6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STS_x0020_Hashtags xmlns="34f92d76-972f-40f7-83ba-9ff99395c1e2"/>
    <_ip_UnifiedCompliancePolicyProperties xmlns="http://schemas.microsoft.com/sharepoint/v3" xsi:nil="true"/>
    <MediaServiceKeyPoints xmlns="34f92d76-972f-40f7-83ba-9ff99395c1e2" xsi:nil="true"/>
  </documentManagement>
</p:properties>
</file>

<file path=customXml/itemProps1.xml><?xml version="1.0" encoding="utf-8"?>
<ds:datastoreItem xmlns:ds="http://schemas.openxmlformats.org/officeDocument/2006/customXml" ds:itemID="{ED8C8AB5-384A-46A7-8A1F-A6A91F154A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d66f52e-af98-460a-93ca-ddf37d61e5d6"/>
    <ds:schemaRef ds:uri="34f92d76-972f-40f7-83ba-9ff99395c1e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B596F9F-BD71-4894-B68F-EE12B0B747D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B74C58F-4A19-4194-A5AC-1B7A48193F3B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34f92d76-972f-40f7-83ba-9ff99395c1e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4 maneiras de se manter seguro online</Template>
  <TotalTime>130</TotalTime>
  <Words>891</Words>
  <Application>Microsoft Office PowerPoint</Application>
  <PresentationFormat>Personalizar</PresentationFormat>
  <Paragraphs>84</Paragraphs>
  <Slides>5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13" baseType="lpstr">
      <vt:lpstr>Arial</vt:lpstr>
      <vt:lpstr>BlinkMacSystemFont</vt:lpstr>
      <vt:lpstr>Calibri</vt:lpstr>
      <vt:lpstr>Calibri Light</vt:lpstr>
      <vt:lpstr>Segoe Pro</vt:lpstr>
      <vt:lpstr>Segoe UI</vt:lpstr>
      <vt:lpstr>Wingdings</vt:lpstr>
      <vt:lpstr>Tema do Office</vt:lpstr>
      <vt:lpstr>Histórico </vt:lpstr>
      <vt:lpstr>Infraestrutura</vt:lpstr>
      <vt:lpstr>OBJETIVOS</vt:lpstr>
      <vt:lpstr>REFERÊNCIAS</vt:lpstr>
      <vt:lpstr>CONTATO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Histórico </dc:title>
  <dc:creator>Leslie Ecker Ferreira</dc:creator>
  <cp:lastModifiedBy>ANA PAULA PRODOHL</cp:lastModifiedBy>
  <cp:revision>3</cp:revision>
  <dcterms:created xsi:type="dcterms:W3CDTF">2023-03-20T17:26:43Z</dcterms:created>
  <dcterms:modified xsi:type="dcterms:W3CDTF">2024-04-05T14:23:24Z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0x01010043960AAC9CB38E4D8644DE30D1FEB539</vt:lpwstr>
  </property>
</Properties>
</file>